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1.jpeg" ContentType="image/jpe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media/image2.jpeg" ContentType="image/jpeg"/>
  <Override PartName="/ppt/notesSlides/notesSlide16.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1pPr>
    <a:lvl2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2pPr>
    <a:lvl3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3pPr>
    <a:lvl4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4pPr>
    <a:lvl5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5pPr>
    <a:lvl6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6pPr>
    <a:lvl7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7pPr>
    <a:lvl8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8pPr>
    <a:lvl9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b="def" i="def"/>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3" name="Shape 163"/>
          <p:cNvSpPr/>
          <p:nvPr>
            <p:ph type="sldImg"/>
          </p:nvPr>
        </p:nvSpPr>
        <p:spPr>
          <a:xfrm>
            <a:off x="1143000" y="685800"/>
            <a:ext cx="4572000" cy="3429000"/>
          </a:xfrm>
          <a:prstGeom prst="rect">
            <a:avLst/>
          </a:prstGeom>
        </p:spPr>
        <p:txBody>
          <a:bodyPr/>
          <a:lstStyle/>
          <a:p>
            <a:pPr/>
          </a:p>
        </p:txBody>
      </p:sp>
      <p:sp>
        <p:nvSpPr>
          <p:cNvPr id="164" name="Shape 1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Shape 168"/>
          <p:cNvSpPr/>
          <p:nvPr>
            <p:ph type="sldImg"/>
          </p:nvPr>
        </p:nvSpPr>
        <p:spPr>
          <a:prstGeom prst="rect">
            <a:avLst/>
          </a:prstGeom>
        </p:spPr>
        <p:txBody>
          <a:bodyPr/>
          <a:lstStyle/>
          <a:p>
            <a:pPr/>
          </a:p>
        </p:txBody>
      </p:sp>
      <p:sp>
        <p:nvSpPr>
          <p:cNvPr id="169" name="Shape 169"/>
          <p:cNvSpPr/>
          <p:nvPr>
            <p:ph type="body" sz="quarter" idx="1"/>
          </p:nvPr>
        </p:nvSpPr>
        <p:spPr>
          <a:prstGeom prst="rect">
            <a:avLst/>
          </a:prstGeom>
        </p:spPr>
        <p:txBody>
          <a:bodyPr/>
          <a:lstStyle/>
          <a:p>
            <a:pPr/>
            <a:r>
              <a:t>Hello, and thank you for your time.</a:t>
            </a:r>
          </a:p>
          <a:p>
            <a:pPr/>
          </a:p>
          <a:p>
            <a:pPr/>
            <a:r>
              <a:t>My name is Tony Camilli and I’m going to give you a very brief introduction to Design Thinking.</a:t>
            </a:r>
          </a:p>
          <a:p>
            <a:pPr/>
          </a:p>
          <a:p>
            <a:pPr/>
            <a:r>
              <a:t>If you have already started your Design Sprint nano degree program, you may have heard the instructors mention “Design Thinking”.  If you haven’t started yet, then - spoiler alert - you will.</a:t>
            </a:r>
          </a:p>
          <a:p>
            <a:pPr/>
          </a:p>
          <a:p>
            <a:pPr/>
            <a:r>
              <a:t>It is said in the course that Design Thinking is a philosophy, and Design Sprint is a step-by-step process to put the Design Thinking philosophy to action.</a:t>
            </a:r>
          </a:p>
          <a:p>
            <a:pPr/>
          </a:p>
          <a:p>
            <a:pPr/>
            <a:r>
              <a:t>Over the next few minutes, I’m going to give you an overview of the mindsets that provide the foundation for Design Thinking, a summary of the Design Thinking stages, and how Design Thinking and Design Sprint intersect.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Shape 323"/>
          <p:cNvSpPr/>
          <p:nvPr>
            <p:ph type="sldImg"/>
          </p:nvPr>
        </p:nvSpPr>
        <p:spPr>
          <a:prstGeom prst="rect">
            <a:avLst/>
          </a:prstGeom>
        </p:spPr>
        <p:txBody>
          <a:bodyPr/>
          <a:lstStyle/>
          <a:p>
            <a:pPr/>
          </a:p>
        </p:txBody>
      </p:sp>
      <p:sp>
        <p:nvSpPr>
          <p:cNvPr id="324" name="Shape 324"/>
          <p:cNvSpPr/>
          <p:nvPr>
            <p:ph type="body" sz="quarter" idx="1"/>
          </p:nvPr>
        </p:nvSpPr>
        <p:spPr>
          <a:prstGeom prst="rect">
            <a:avLst/>
          </a:prstGeom>
        </p:spPr>
        <p:txBody>
          <a:bodyPr/>
          <a:lstStyle/>
          <a:p>
            <a:pPr/>
            <a:r>
              <a:t>Ideation ends with a switch to a focus mindset.  Like brainstorming, there are also many ways to select the top ideas from Ideation.  </a:t>
            </a:r>
          </a:p>
          <a:p>
            <a:pPr/>
          </a:p>
          <a:p>
            <a:pPr/>
            <a:r>
              <a:t>Some examples are a three-vote process where everyone votes on the idea that is most likely to success, the idea most likely to delight, and the idea most likely to breakthrough.</a:t>
            </a:r>
          </a:p>
          <a:p>
            <a:pPr/>
          </a:p>
          <a:p>
            <a:pPr/>
            <a:r>
              <a:t>There are also various rating and ranking processes like assigning values and weights and taking the weighted averages, three dots and a star, heatmap, etc.</a:t>
            </a:r>
          </a:p>
          <a:p>
            <a:pPr/>
          </a:p>
          <a:p>
            <a:pPr/>
            <a:r>
              <a:t>The Design Sprint process will use a variation of three dots and a star and will also use heat map voting.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9" name="Shape 349"/>
          <p:cNvSpPr/>
          <p:nvPr>
            <p:ph type="sldImg"/>
          </p:nvPr>
        </p:nvSpPr>
        <p:spPr>
          <a:prstGeom prst="rect">
            <a:avLst/>
          </a:prstGeom>
        </p:spPr>
        <p:txBody>
          <a:bodyPr/>
          <a:lstStyle/>
          <a:p>
            <a:pPr/>
          </a:p>
        </p:txBody>
      </p:sp>
      <p:sp>
        <p:nvSpPr>
          <p:cNvPr id="350" name="Shape 350"/>
          <p:cNvSpPr/>
          <p:nvPr>
            <p:ph type="body" sz="quarter" idx="1"/>
          </p:nvPr>
        </p:nvSpPr>
        <p:spPr>
          <a:prstGeom prst="rect">
            <a:avLst/>
          </a:prstGeom>
        </p:spPr>
        <p:txBody>
          <a:bodyPr/>
          <a:lstStyle/>
          <a:p>
            <a:pPr/>
            <a:r>
              <a:t>Then we move onto prototyping.  Prototyping is THE KEY activity in the “Show, don’t tell” mindset.  What is a prototype?  Why do we use it?</a:t>
            </a:r>
          </a:p>
          <a:p>
            <a:pPr/>
          </a:p>
          <a:p>
            <a:pPr/>
            <a:r>
              <a:t>What a prototype is will vary and depend on if you are testing a digital product, physical product, experience, marketing program, business model, etc.  The level of fidelity required will also vary.  The key is striking a balance between timeliness and effectively conveying an interactive test with a real user.</a:t>
            </a:r>
          </a:p>
          <a:p>
            <a:pPr/>
          </a:p>
          <a:p>
            <a:pPr/>
            <a:r>
              <a:t>But why prototype?  Can you not test a concept via prose or sketches? Why not build a beta product?  Again, it comes back to tradeoffs.  This time, between timeliness, cost, and risk.</a:t>
            </a:r>
          </a:p>
          <a:p>
            <a:pPr/>
          </a:p>
          <a:p>
            <a:pPr/>
            <a:r>
              <a:t>In the first chart on the right, we see the typical cost of a project as it progresses to launch.  Unless it’s a large infrastructure project, costs tend to rise as you approach launch.  Marketing teams are engaged, maybe supply chain is ramped up, external resources may be necessary, etc.  You don’t want to start development on a product, then test, only to find the product has missed its mark after significant cost and time have been invested.</a:t>
            </a:r>
          </a:p>
          <a:p>
            <a:pPr/>
          </a:p>
          <a:p>
            <a:pPr/>
            <a:r>
              <a:t>In the second chart, you see risk.  As you increase the number of build and test cycles of a product, you reduce the risk.</a:t>
            </a:r>
          </a:p>
          <a:p>
            <a:pPr/>
          </a:p>
          <a:p>
            <a:pPr/>
            <a:r>
              <a:t>A baseball coach one told our team “score early, score often”.  The same can be said for product development, test (and learn) early and often.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5" name="Shape 355"/>
          <p:cNvSpPr/>
          <p:nvPr>
            <p:ph type="sldImg"/>
          </p:nvPr>
        </p:nvSpPr>
        <p:spPr>
          <a:prstGeom prst="rect">
            <a:avLst/>
          </a:prstGeom>
        </p:spPr>
        <p:txBody>
          <a:bodyPr/>
          <a:lstStyle/>
          <a:p>
            <a:pPr/>
          </a:p>
        </p:txBody>
      </p:sp>
      <p:sp>
        <p:nvSpPr>
          <p:cNvPr id="356" name="Shape 356"/>
          <p:cNvSpPr/>
          <p:nvPr>
            <p:ph type="body" sz="quarter" idx="1"/>
          </p:nvPr>
        </p:nvSpPr>
        <p:spPr>
          <a:prstGeom prst="rect">
            <a:avLst/>
          </a:prstGeom>
        </p:spPr>
        <p:txBody>
          <a:bodyPr/>
          <a:lstStyle/>
          <a:p>
            <a:pPr/>
            <a:r>
              <a:t>Finally we arrive at Test.</a:t>
            </a:r>
          </a:p>
          <a:p>
            <a:pPr/>
          </a:p>
          <a:p>
            <a:pPr/>
            <a:r>
              <a:t>Again, a key mindset is Show, Don’t tell.  Your prototype should be clear and understandable.  It should not require narration or hand-holding.  The goal is to hand over the prototype and simply observe the user interacting with it.</a:t>
            </a:r>
          </a:p>
          <a:p>
            <a:pPr/>
          </a:p>
          <a:p>
            <a:pPr/>
            <a:r>
              <a:t>Minimize back and forth dialog during the user test, but answer their questions and encourage them to think out loud - stating their thought processes, reactions, expectations, etc.</a:t>
            </a:r>
          </a:p>
          <a:p>
            <a:pPr/>
          </a:p>
          <a:p>
            <a:pPr/>
            <a:r>
              <a:t>After the test, interview the users.  Explore what worked, what didn’t, what could be improved, did any new questions or ideas come up.</a:t>
            </a:r>
          </a:p>
          <a:p>
            <a:pPr/>
          </a:p>
          <a:p>
            <a:pPr/>
            <a:r>
              <a:t>With your team, summarize your findings.  What can you learn.  What can you improve. </a:t>
            </a:r>
          </a:p>
          <a:p>
            <a:pPr/>
          </a:p>
          <a:p>
            <a:pPr/>
            <a:r>
              <a:t>And then iterate.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4" name="Shape 384"/>
          <p:cNvSpPr/>
          <p:nvPr>
            <p:ph type="sldImg"/>
          </p:nvPr>
        </p:nvSpPr>
        <p:spPr>
          <a:prstGeom prst="rect">
            <a:avLst/>
          </a:prstGeom>
        </p:spPr>
        <p:txBody>
          <a:bodyPr/>
          <a:lstStyle/>
          <a:p>
            <a:pPr/>
          </a:p>
        </p:txBody>
      </p:sp>
      <p:sp>
        <p:nvSpPr>
          <p:cNvPr id="385" name="Shape 385"/>
          <p:cNvSpPr/>
          <p:nvPr>
            <p:ph type="body" sz="quarter" idx="1"/>
          </p:nvPr>
        </p:nvSpPr>
        <p:spPr>
          <a:prstGeom prst="rect">
            <a:avLst/>
          </a:prstGeom>
        </p:spPr>
        <p:txBody>
          <a:bodyPr/>
          <a:lstStyle/>
          <a:p>
            <a:pPr/>
            <a:r>
              <a:t>So how does Design Thinking map onto Design Sprint?</a:t>
            </a:r>
          </a:p>
          <a:p>
            <a:pPr/>
          </a:p>
          <a:p>
            <a:pPr/>
            <a:r>
              <a:t>Design Thinking has 5 components:  Empathize, Define, Ideate, Prototype, and Test.</a:t>
            </a:r>
          </a:p>
          <a:p>
            <a:pPr/>
            <a:r>
              <a:t>Design Sprint, has 9 modules.  How do they line up?</a:t>
            </a:r>
          </a:p>
          <a:p>
            <a:pPr/>
          </a:p>
          <a:p>
            <a:pPr/>
            <a:r>
              <a:t>Design Sprint Module 1:  Defining the Challenge, spans the Empathize and Define components of Design Thinking</a:t>
            </a:r>
          </a:p>
          <a:p>
            <a:pPr/>
            <a:r>
              <a:t>Modules 2 (Producing Solutions) is the Flare phase of Ideation while Module 3 (Deciding) is the Focus phase.</a:t>
            </a:r>
          </a:p>
          <a:p>
            <a:pPr/>
            <a:r>
              <a:t>Modules 4-6 (The Storyboard, Delegation of Tasks, and Prototype Creation) all fall into the Prototype component.</a:t>
            </a:r>
          </a:p>
          <a:p>
            <a:pPr/>
            <a:r>
              <a:t>Finally, Modules 7-9 (Finding testers, conducting user interviews, and summarizing results) are part of Test.</a:t>
            </a:r>
          </a:p>
          <a:p>
            <a:pPr/>
          </a:p>
          <a:p>
            <a:pPr/>
            <a:r>
              <a:t>Again, Design Thinking is a philosophy and Design Sprint is a process.  So while this is basically an approximation, there is a fairly clear fit, with modules broken up to allow for a fairly rigorous four-day schedule.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5" name="Shape 395"/>
          <p:cNvSpPr/>
          <p:nvPr>
            <p:ph type="sldImg"/>
          </p:nvPr>
        </p:nvSpPr>
        <p:spPr>
          <a:prstGeom prst="rect">
            <a:avLst/>
          </a:prstGeom>
        </p:spPr>
        <p:txBody>
          <a:bodyPr/>
          <a:lstStyle/>
          <a:p>
            <a:pPr/>
          </a:p>
        </p:txBody>
      </p:sp>
      <p:sp>
        <p:nvSpPr>
          <p:cNvPr id="396" name="Shape 396"/>
          <p:cNvSpPr/>
          <p:nvPr>
            <p:ph type="body" sz="quarter" idx="1"/>
          </p:nvPr>
        </p:nvSpPr>
        <p:spPr>
          <a:prstGeom prst="rect">
            <a:avLst/>
          </a:prstGeom>
        </p:spPr>
        <p:txBody>
          <a:bodyPr/>
          <a:lstStyle/>
          <a:p>
            <a:pPr/>
            <a:r>
              <a:t>Just some final thoughts as you move from Design Thinking and into Design Sprint.</a:t>
            </a:r>
          </a:p>
          <a:p>
            <a:pPr/>
          </a:p>
          <a:p>
            <a:pPr/>
            <a:r>
              <a:t>Real Artists Ship, and Don’t Let Perfect Be the Enemy of Good.</a:t>
            </a:r>
          </a:p>
          <a:p>
            <a:pPr/>
          </a:p>
          <a:p>
            <a:pPr/>
            <a:r>
              <a:t>Both of these quotes speak to a bias toward action.  Design Thinking and Design Sprint are intended to fight creative stagnation or paralysis by analysis.</a:t>
            </a:r>
          </a:p>
          <a:p>
            <a:pPr/>
          </a:p>
          <a:p>
            <a:pPr/>
            <a:r>
              <a:t>Again, when dealing with wicked problems, it’s not about knowing or divining the “right” answer, it’s about learning, building, and testing until you find the best answer.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4" name="Shape 404"/>
          <p:cNvSpPr/>
          <p:nvPr>
            <p:ph type="sldImg"/>
          </p:nvPr>
        </p:nvSpPr>
        <p:spPr>
          <a:prstGeom prst="rect">
            <a:avLst/>
          </a:prstGeom>
        </p:spPr>
        <p:txBody>
          <a:bodyPr/>
          <a:lstStyle/>
          <a:p>
            <a:pPr/>
          </a:p>
        </p:txBody>
      </p:sp>
      <p:sp>
        <p:nvSpPr>
          <p:cNvPr id="405" name="Shape 405"/>
          <p:cNvSpPr/>
          <p:nvPr>
            <p:ph type="body" sz="quarter" idx="1"/>
          </p:nvPr>
        </p:nvSpPr>
        <p:spPr>
          <a:prstGeom prst="rect">
            <a:avLst/>
          </a:prstGeom>
        </p:spPr>
        <p:txBody>
          <a:bodyPr/>
          <a:lstStyle/>
          <a:p>
            <a:pPr/>
            <a:r>
              <a:t>For more information on Design Thinking, I recommend Creative Confidence by Tom and David Kelley.  Stanford d.school also has a great resource called Design Thinking Bootleg (formerly Bootcamp Bootleg).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8" name="Shape 408"/>
          <p:cNvSpPr/>
          <p:nvPr>
            <p:ph type="sldImg"/>
          </p:nvPr>
        </p:nvSpPr>
        <p:spPr>
          <a:prstGeom prst="rect">
            <a:avLst/>
          </a:prstGeom>
        </p:spPr>
        <p:txBody>
          <a:bodyPr/>
          <a:lstStyle/>
          <a:p>
            <a:pPr/>
          </a:p>
        </p:txBody>
      </p:sp>
      <p:sp>
        <p:nvSpPr>
          <p:cNvPr id="409" name="Shape 409"/>
          <p:cNvSpPr/>
          <p:nvPr>
            <p:ph type="body" sz="quarter" idx="1"/>
          </p:nvPr>
        </p:nvSpPr>
        <p:spPr>
          <a:prstGeom prst="rect">
            <a:avLst/>
          </a:prstGeom>
        </p:spPr>
        <p:txBody>
          <a:bodyPr/>
          <a:lstStyle/>
          <a:p>
            <a:pPr/>
            <a:r>
              <a:t>Thank you for your time.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Shape 199"/>
          <p:cNvSpPr/>
          <p:nvPr>
            <p:ph type="sldImg"/>
          </p:nvPr>
        </p:nvSpPr>
        <p:spPr>
          <a:prstGeom prst="rect">
            <a:avLst/>
          </a:prstGeom>
        </p:spPr>
        <p:txBody>
          <a:bodyPr/>
          <a:lstStyle/>
          <a:p>
            <a:pPr/>
          </a:p>
        </p:txBody>
      </p:sp>
      <p:sp>
        <p:nvSpPr>
          <p:cNvPr id="200" name="Shape 200"/>
          <p:cNvSpPr/>
          <p:nvPr>
            <p:ph type="body" sz="quarter" idx="1"/>
          </p:nvPr>
        </p:nvSpPr>
        <p:spPr>
          <a:prstGeom prst="rect">
            <a:avLst/>
          </a:prstGeom>
        </p:spPr>
        <p:txBody>
          <a:bodyPr/>
          <a:lstStyle/>
          <a:p>
            <a:pPr defTabSz="914400">
              <a:defRPr sz="2000"/>
            </a:pPr>
            <a:r>
              <a:t>Design Thinking originated with the design firm Idea and the Stanford d.school as an attempt to solve so called “wicked problems” - that is to say, problems without an easy or obvious “right” answer.  Problems that may not even have a “right” answer, rather, they have better or worse solutions.</a:t>
            </a:r>
          </a:p>
          <a:p>
            <a:pPr defTabSz="914400">
              <a:defRPr sz="2000"/>
            </a:pPr>
          </a:p>
          <a:p>
            <a:pPr defTabSz="914400">
              <a:defRPr sz="2000"/>
            </a:pPr>
            <a:r>
              <a:t>In short, Design Thinking is about moving away from solution first thinking, and into a framework that begins with user empathy and uses iterative prototyping and testing to arrive an an ideal solution.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Shape 225"/>
          <p:cNvSpPr/>
          <p:nvPr>
            <p:ph type="sldImg"/>
          </p:nvPr>
        </p:nvSpPr>
        <p:spPr>
          <a:prstGeom prst="rect">
            <a:avLst/>
          </a:prstGeom>
        </p:spPr>
        <p:txBody>
          <a:bodyPr/>
          <a:lstStyle/>
          <a:p>
            <a:pPr/>
          </a:p>
        </p:txBody>
      </p:sp>
      <p:sp>
        <p:nvSpPr>
          <p:cNvPr id="226" name="Shape 226"/>
          <p:cNvSpPr/>
          <p:nvPr>
            <p:ph type="body" sz="quarter" idx="1"/>
          </p:nvPr>
        </p:nvSpPr>
        <p:spPr>
          <a:prstGeom prst="rect">
            <a:avLst/>
          </a:prstGeom>
        </p:spPr>
        <p:txBody>
          <a:bodyPr/>
          <a:lstStyle/>
          <a:p>
            <a:pPr defTabSz="914400">
              <a:defRPr sz="2000"/>
            </a:pPr>
            <a:r>
              <a:t>When approaching Design Thinking, it’s helpful to have the following mindsets:</a:t>
            </a:r>
          </a:p>
          <a:p>
            <a:pPr defTabSz="914400">
              <a:defRPr sz="2000"/>
            </a:pPr>
          </a:p>
          <a:p>
            <a:pPr defTabSz="914400">
              <a:buClr>
                <a:schemeClr val="accent1"/>
              </a:buClr>
              <a:buSzPct val="104999"/>
              <a:buFont typeface="Avenir Next"/>
              <a:buChar char="▸"/>
              <a:defRPr b="1" sz="2000" u="sng">
                <a:latin typeface="Helvetica"/>
                <a:ea typeface="Helvetica"/>
                <a:cs typeface="Helvetica"/>
                <a:sym typeface="Helvetica"/>
              </a:defRPr>
            </a:pPr>
            <a:r>
              <a:t>Show Don’t Tell</a:t>
            </a:r>
            <a:r>
              <a:rPr b="0" u="none"/>
              <a:t>:  Communicate your vision in an impactful and meaningful way by creating experiences, using illustrative visuals, and telling good stories.</a:t>
            </a:r>
            <a:endParaRPr b="0" u="none"/>
          </a:p>
          <a:p>
            <a:pPr defTabSz="914400">
              <a:buClr>
                <a:schemeClr val="accent1"/>
              </a:buClr>
              <a:buSzPct val="104999"/>
              <a:buFont typeface="Avenir Next"/>
              <a:buChar char="▸"/>
              <a:defRPr b="1" sz="2000" u="sng">
                <a:latin typeface="Helvetica"/>
                <a:ea typeface="Helvetica"/>
                <a:cs typeface="Helvetica"/>
                <a:sym typeface="Helvetica"/>
              </a:defRPr>
            </a:pPr>
            <a:r>
              <a:t>Focus on Human Values:</a:t>
            </a:r>
            <a:r>
              <a:rPr b="0" u="none"/>
              <a:t>  Empathy for the people you are designing for and feedback from these users is fundamental to good design.</a:t>
            </a:r>
            <a:endParaRPr b="0" u="none"/>
          </a:p>
          <a:p>
            <a:pPr defTabSz="914400">
              <a:buClr>
                <a:schemeClr val="accent1"/>
              </a:buClr>
              <a:buSzPct val="104999"/>
              <a:buFont typeface="Avenir Next"/>
              <a:buChar char="▸"/>
              <a:defRPr b="1" sz="2000" u="sng">
                <a:latin typeface="Helvetica"/>
                <a:ea typeface="Helvetica"/>
                <a:cs typeface="Helvetica"/>
                <a:sym typeface="Helvetica"/>
              </a:defRPr>
            </a:pPr>
            <a:r>
              <a:t>Embrace Experimentation:</a:t>
            </a:r>
            <a:r>
              <a:rPr b="0" u="none"/>
              <a:t>  Prototyping is not simply a way to validate your idea; it is an integral part of your innovation process.  We build to think and learn.</a:t>
            </a:r>
            <a:endParaRPr b="0" u="none"/>
          </a:p>
          <a:p>
            <a:pPr defTabSz="914400">
              <a:buClr>
                <a:schemeClr val="accent1"/>
              </a:buClr>
              <a:buSzPct val="104999"/>
              <a:buFont typeface="Avenir Next"/>
              <a:buChar char="▸"/>
              <a:defRPr b="1" sz="2000" u="sng">
                <a:latin typeface="Helvetica"/>
                <a:ea typeface="Helvetica"/>
                <a:cs typeface="Helvetica"/>
                <a:sym typeface="Helvetica"/>
              </a:defRPr>
            </a:pPr>
            <a:r>
              <a:t>Bias Toward Action:</a:t>
            </a:r>
            <a:r>
              <a:rPr b="0" u="none"/>
              <a:t>  Design thinking is a misnomer; it is more about doing than thinking.  Bias toward doing and making over thinking and meeting.</a:t>
            </a:r>
            <a:endParaRPr b="0" u="none"/>
          </a:p>
          <a:p>
            <a:pPr defTabSz="914400">
              <a:buClr>
                <a:schemeClr val="accent1"/>
              </a:buClr>
              <a:buSzPct val="104999"/>
              <a:buFont typeface="Avenir Next"/>
              <a:buChar char="▸"/>
              <a:defRPr b="1" sz="2000" u="sng">
                <a:latin typeface="Helvetica"/>
                <a:ea typeface="Helvetica"/>
                <a:cs typeface="Helvetica"/>
                <a:sym typeface="Helvetica"/>
              </a:defRPr>
            </a:pPr>
            <a:r>
              <a:t>Craft Clarity:</a:t>
            </a:r>
            <a:r>
              <a:rPr b="0" u="none"/>
              <a:t>  Product a coherent vision out of messy problems.  Frame it in a way to inspire others and fuel innovation.</a:t>
            </a:r>
            <a:endParaRPr b="0" u="none"/>
          </a:p>
          <a:p>
            <a:pPr defTabSz="914400">
              <a:buClr>
                <a:schemeClr val="accent1"/>
              </a:buClr>
              <a:buSzPct val="104999"/>
              <a:buFont typeface="Avenir Next"/>
              <a:buChar char="▸"/>
              <a:defRPr b="1" sz="2000" u="sng">
                <a:latin typeface="Helvetica"/>
                <a:ea typeface="Helvetica"/>
                <a:cs typeface="Helvetica"/>
                <a:sym typeface="Helvetica"/>
              </a:defRPr>
            </a:pPr>
            <a:r>
              <a:t>Be Mindful of Process:</a:t>
            </a:r>
            <a:r>
              <a:rPr b="0" u="none"/>
              <a:t>  Know where you are in the design process, what methods to use in that stage, and what your goals are.</a:t>
            </a:r>
            <a:endParaRPr b="0" u="none"/>
          </a:p>
          <a:p>
            <a:pPr defTabSz="914400">
              <a:buClr>
                <a:schemeClr val="accent1"/>
              </a:buClr>
              <a:buSzPct val="104999"/>
              <a:buFont typeface="Avenir Next"/>
              <a:buChar char="▸"/>
              <a:defRPr b="1" sz="2000" u="sng">
                <a:latin typeface="Helvetica"/>
                <a:ea typeface="Helvetica"/>
                <a:cs typeface="Helvetica"/>
                <a:sym typeface="Helvetica"/>
              </a:defRPr>
            </a:pPr>
            <a:r>
              <a:t>Radical Collaboration:</a:t>
            </a:r>
            <a:r>
              <a:rPr b="0" u="none"/>
              <a:t>  Bring together innovators with varied backgrounds and viewpoints.  Enable breakthrough insights and solutions to emerge from the diversity.</a:t>
            </a:r>
            <a:endParaRPr b="0" u="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Shape 246"/>
          <p:cNvSpPr/>
          <p:nvPr>
            <p:ph type="sldImg"/>
          </p:nvPr>
        </p:nvSpPr>
        <p:spPr>
          <a:prstGeom prst="rect">
            <a:avLst/>
          </a:prstGeom>
        </p:spPr>
        <p:txBody>
          <a:bodyPr/>
          <a:lstStyle/>
          <a:p>
            <a:pPr/>
          </a:p>
        </p:txBody>
      </p:sp>
      <p:sp>
        <p:nvSpPr>
          <p:cNvPr id="247" name="Shape 247"/>
          <p:cNvSpPr/>
          <p:nvPr>
            <p:ph type="body" sz="quarter" idx="1"/>
          </p:nvPr>
        </p:nvSpPr>
        <p:spPr>
          <a:prstGeom prst="rect">
            <a:avLst/>
          </a:prstGeom>
        </p:spPr>
        <p:txBody>
          <a:bodyPr/>
          <a:lstStyle/>
          <a:p>
            <a:pPr/>
            <a:r>
              <a:t>And so we arrive at the components, or “modes”, of Design Thinking. </a:t>
            </a:r>
          </a:p>
          <a:p>
            <a:pPr/>
          </a:p>
          <a:p>
            <a:pPr/>
            <a:r>
              <a:t>They are, in order, Empathize, Define, Ideate, Prototype, and Test.  We will examine each component in more detail over the next few slides, but I want to re-emphasize that Design Thinking is a philosophical approach.  There are many tools and processes to put Design Thinking in action, such as Design Sprint.</a:t>
            </a:r>
          </a:p>
          <a:p>
            <a:pPr/>
          </a:p>
          <a:p>
            <a:pPr/>
            <a:r>
              <a:t>The Design Thinking is also meant to be iterative, and there are also iterations within iterations.  For example, it’s typical to iterate over the Prototype and Test modes as you learn and refine.  You may also have to redefine the problem if you need to pivot.  You may even need to iterate through all 5 components based on your learning from the Test.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Shape 284"/>
          <p:cNvSpPr/>
          <p:nvPr>
            <p:ph type="sldImg"/>
          </p:nvPr>
        </p:nvSpPr>
        <p:spPr>
          <a:prstGeom prst="rect">
            <a:avLst/>
          </a:prstGeom>
        </p:spPr>
        <p:txBody>
          <a:bodyPr/>
          <a:lstStyle/>
          <a:p>
            <a:pPr/>
          </a:p>
        </p:txBody>
      </p:sp>
      <p:sp>
        <p:nvSpPr>
          <p:cNvPr id="285" name="Shape 285"/>
          <p:cNvSpPr/>
          <p:nvPr>
            <p:ph type="body" sz="quarter" idx="1"/>
          </p:nvPr>
        </p:nvSpPr>
        <p:spPr>
          <a:prstGeom prst="rect">
            <a:avLst/>
          </a:prstGeom>
        </p:spPr>
        <p:txBody>
          <a:bodyPr/>
          <a:lstStyle/>
          <a:p>
            <a:pPr/>
            <a:r>
              <a:t>I mentioned Focus vs. Flare earlier.  Design Thinking (and Design Sprint) will use these techniques at various stages and it is important to use the right technique at the right time.</a:t>
            </a:r>
          </a:p>
          <a:p>
            <a:pPr/>
          </a:p>
          <a:p>
            <a:pPr/>
            <a:r>
              <a:t> Flare uses divergent thinking to generate output.  It’s all about quantity over quality to generate options for us to chose from when we switch to focus.  </a:t>
            </a:r>
          </a:p>
          <a:p>
            <a:pPr/>
          </a:p>
          <a:p>
            <a:pPr/>
            <a:r>
              <a:t>Focus uses convergent thinking to narrow down options through rating, ranking, or other selection criteria.</a:t>
            </a:r>
          </a:p>
          <a:p>
            <a:pPr/>
          </a:p>
          <a:p>
            <a:pPr/>
            <a:r>
              <a:t>Each component uses either focus, flare, or both.  For example, the Ideation mode begins using flare to generate ideas and ends in focus to select the idea or ideas that will be Prototyped.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Shape 290"/>
          <p:cNvSpPr/>
          <p:nvPr>
            <p:ph type="sldImg"/>
          </p:nvPr>
        </p:nvSpPr>
        <p:spPr>
          <a:prstGeom prst="rect">
            <a:avLst/>
          </a:prstGeom>
        </p:spPr>
        <p:txBody>
          <a:bodyPr/>
          <a:lstStyle/>
          <a:p>
            <a:pPr/>
          </a:p>
        </p:txBody>
      </p:sp>
      <p:sp>
        <p:nvSpPr>
          <p:cNvPr id="291" name="Shape 291"/>
          <p:cNvSpPr/>
          <p:nvPr>
            <p:ph type="body" sz="quarter" idx="1"/>
          </p:nvPr>
        </p:nvSpPr>
        <p:spPr>
          <a:prstGeom prst="rect">
            <a:avLst/>
          </a:prstGeom>
        </p:spPr>
        <p:txBody>
          <a:bodyPr/>
          <a:lstStyle/>
          <a:p>
            <a:pPr/>
            <a:r>
              <a:t>The first area of Design Thinking is “Empathize”.  This is done primarily though a user “Empathy Interview”</a:t>
            </a:r>
          </a:p>
          <a:p>
            <a:pPr/>
          </a:p>
          <a:p>
            <a:pPr/>
            <a:r>
              <a:t>A key thing to remember with an Empathy interview, is to be human.  This is an interview, not an interrogation.  Develop a rapport and approach it as an informal conversation.</a:t>
            </a:r>
          </a:p>
          <a:p>
            <a:pPr/>
          </a:p>
          <a:p>
            <a:pPr/>
            <a:r>
              <a:t>You should avoid yes or no questions.  You are not looking for answers, you are looking for insights.  Those are gained through stories.</a:t>
            </a:r>
          </a:p>
          <a:p>
            <a:pPr/>
          </a:p>
          <a:p>
            <a:pPr/>
            <a:r>
              <a:t>The most valuable insights are also linked to emotion - frustration, delight, confusion.  Dig deeper into these emotions.</a:t>
            </a:r>
          </a:p>
          <a:p>
            <a:pPr/>
          </a:p>
          <a:p>
            <a:pPr/>
            <a:r>
              <a:t>The 5 why’s method, popularized by Toyota, is also a useful tool during the empathy interview.</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7" name="Shape 297"/>
          <p:cNvSpPr/>
          <p:nvPr>
            <p:ph type="sldImg"/>
          </p:nvPr>
        </p:nvSpPr>
        <p:spPr>
          <a:prstGeom prst="rect">
            <a:avLst/>
          </a:prstGeom>
        </p:spPr>
        <p:txBody>
          <a:bodyPr/>
          <a:lstStyle/>
          <a:p>
            <a:pPr/>
          </a:p>
        </p:txBody>
      </p:sp>
      <p:sp>
        <p:nvSpPr>
          <p:cNvPr id="298" name="Shape 298"/>
          <p:cNvSpPr/>
          <p:nvPr>
            <p:ph type="body" sz="quarter" idx="1"/>
          </p:nvPr>
        </p:nvSpPr>
        <p:spPr>
          <a:prstGeom prst="rect">
            <a:avLst/>
          </a:prstGeom>
        </p:spPr>
        <p:txBody>
          <a:bodyPr/>
          <a:lstStyle/>
          <a:p>
            <a:pPr/>
            <a:r>
              <a:t>The next component in Design Thinking is Define.</a:t>
            </a:r>
          </a:p>
          <a:p>
            <a:pPr/>
          </a:p>
          <a:p>
            <a:pPr/>
            <a:r>
              <a:t>Define begins by identifying Needs and Insights, then follows up by synthesizing those insights into a Point of View about a SPECIFIC user, their need, and a key Insight that will guide Ideation and Prototyping.</a:t>
            </a:r>
          </a:p>
          <a:p>
            <a:pPr/>
          </a:p>
          <a:p>
            <a:pPr/>
            <a:r>
              <a:t>What is a need?  Look at the girl in the image on the right.  What does she need?  A ladder?  A book?  Adult supervision?</a:t>
            </a:r>
          </a:p>
          <a:p>
            <a:pPr/>
          </a:p>
          <a:p>
            <a:pPr/>
            <a:r>
              <a:t>You should attempt to capture the goal and motivation for your target user; not the tools to achieve that goal.</a:t>
            </a:r>
          </a:p>
          <a:p>
            <a:pPr/>
          </a:p>
          <a:p>
            <a:pPr/>
            <a:r>
              <a:t>The need should be a verb, not a noun.  So in this image, you could say the the girl needs to reach, or even better, to learn.</a:t>
            </a:r>
          </a:p>
          <a:p>
            <a:pPr/>
          </a:p>
          <a:p>
            <a:pPr/>
            <a:r>
              <a:t>So what’s an insight?  An insight is the response to asking “why” to a need.</a:t>
            </a:r>
          </a:p>
          <a:p>
            <a:pPr/>
          </a:p>
          <a:p>
            <a:pPr/>
            <a:r>
              <a:t>An insight applies your knowledge and expertise to make inferences and gives you an actionable direction to go.  Insights often lead to novel solutions.</a:t>
            </a:r>
          </a:p>
          <a:p>
            <a:pPr/>
          </a:p>
          <a:p>
            <a:pPr/>
            <a:r>
              <a:t>For example, in this instance an insight may be that because the girl’s parent are always on their phones, they didn’t answer her question and didn’t notice her wonder off to the book shelf.</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0" name="Shape 310"/>
          <p:cNvSpPr/>
          <p:nvPr>
            <p:ph type="sldImg"/>
          </p:nvPr>
        </p:nvSpPr>
        <p:spPr>
          <a:prstGeom prst="rect">
            <a:avLst/>
          </a:prstGeom>
        </p:spPr>
        <p:txBody>
          <a:bodyPr/>
          <a:lstStyle/>
          <a:p>
            <a:pPr/>
          </a:p>
        </p:txBody>
      </p:sp>
      <p:sp>
        <p:nvSpPr>
          <p:cNvPr id="311" name="Shape 311"/>
          <p:cNvSpPr/>
          <p:nvPr>
            <p:ph type="body" sz="quarter" idx="1"/>
          </p:nvPr>
        </p:nvSpPr>
        <p:spPr>
          <a:prstGeom prst="rect">
            <a:avLst/>
          </a:prstGeom>
        </p:spPr>
        <p:txBody>
          <a:bodyPr/>
          <a:lstStyle/>
          <a:p>
            <a:pPr/>
            <a:r>
              <a:t>The second part of Define is to Synthesize needs and insights into a point of view of a specific user.  </a:t>
            </a:r>
          </a:p>
          <a:p>
            <a:pPr/>
          </a:p>
          <a:p>
            <a:pPr/>
            <a:r>
              <a:t>A useful tool is a mad lib:  User X needs Y because Z.</a:t>
            </a:r>
          </a:p>
          <a:p>
            <a:pPr/>
          </a:p>
          <a:p>
            <a:pPr/>
            <a:r>
              <a:t>For example, in a Design Thinking project studying the eating habits of teenage girls, a non-empathetic approach would result in a superficial point of view.  However, after an empathetic interview where researchers dug deeper into the problem, they found that social needs were outweighing health needs.</a:t>
            </a:r>
          </a:p>
          <a:p>
            <a:pPr/>
          </a:p>
          <a:p>
            <a:pPr/>
            <a:r>
              <a:t>In Design Sprint, you will use a few different tools to synthesize your problem to solve.  I will defer to the course materials rather than go into detail here, but rather than this “point of view” approach, you will use Long Term Goal, Sprint Questions, User Journey Maps.  The approaches are different, but the spirit is the same - to identify a specific user, a specific need, and a specific area of focus.</a:t>
            </a:r>
          </a:p>
          <a:p>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Shape 317"/>
          <p:cNvSpPr/>
          <p:nvPr>
            <p:ph type="sldImg"/>
          </p:nvPr>
        </p:nvSpPr>
        <p:spPr>
          <a:prstGeom prst="rect">
            <a:avLst/>
          </a:prstGeom>
        </p:spPr>
        <p:txBody>
          <a:bodyPr/>
          <a:lstStyle/>
          <a:p>
            <a:pPr/>
          </a:p>
        </p:txBody>
      </p:sp>
      <p:sp>
        <p:nvSpPr>
          <p:cNvPr id="318" name="Shape 318"/>
          <p:cNvSpPr/>
          <p:nvPr>
            <p:ph type="body" sz="quarter" idx="1"/>
          </p:nvPr>
        </p:nvSpPr>
        <p:spPr>
          <a:prstGeom prst="rect">
            <a:avLst/>
          </a:prstGeom>
        </p:spPr>
        <p:txBody>
          <a:bodyPr/>
          <a:lstStyle/>
          <a:p>
            <a:pPr/>
            <a:r>
              <a:t>Next, we move onto Ideation.  There are many approaches to Ideation, from unstructured brainstorming, to the structured process you will learn in the Design Sprint course.  The key is divergent thinking to generate ideas.  Rapidly.  Where quantity is more important than quality.</a:t>
            </a:r>
          </a:p>
          <a:p>
            <a:pPr/>
          </a:p>
          <a:p>
            <a:pPr/>
            <a:r>
              <a:t>Things that will help ideation are deferring judgement, going for quantity, and one conversation at a time.  Design Sprint uses mostly silent ideation to precisely address these.</a:t>
            </a:r>
          </a:p>
          <a:p>
            <a:pPr/>
          </a:p>
          <a:p>
            <a:pPr/>
            <a:r>
              <a:t>Be visual - draw, even if you don’t consider yourself artistic</a:t>
            </a:r>
          </a:p>
          <a:p>
            <a:pPr/>
          </a:p>
          <a:p>
            <a:pPr/>
            <a:r>
              <a:t>Focus on headlines, rather than details.</a:t>
            </a:r>
          </a:p>
          <a:p>
            <a:pPr/>
          </a:p>
          <a:p>
            <a:pPr/>
            <a:r>
              <a:t>Building on the ideas of other will happen later in the Design Sprint process, but is a classic exercise in improv (“yes and”).</a:t>
            </a:r>
          </a:p>
          <a:p>
            <a:pPr/>
          </a:p>
          <a:p>
            <a:pPr/>
            <a:r>
              <a:t>Encourage wild ideas.</a:t>
            </a:r>
          </a:p>
          <a:p>
            <a:pPr/>
          </a:p>
          <a:p>
            <a:pPr/>
            <a:r>
              <a:t>As Linus Pauling said…[read quote]</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amp; Subtitle">
    <p:bg>
      <p:bgPr>
        <a:solidFill>
          <a:srgbClr val="222222"/>
        </a:solidFill>
      </p:bgPr>
    </p:bg>
    <p:spTree>
      <p:nvGrpSpPr>
        <p:cNvPr id="1" name=""/>
        <p:cNvGrpSpPr/>
        <p:nvPr/>
      </p:nvGrpSpPr>
      <p:grpSpPr>
        <a:xfrm>
          <a:off x="0" y="0"/>
          <a:ext cx="0" cy="0"/>
          <a:chOff x="0" y="0"/>
          <a:chExt cx="0" cy="0"/>
        </a:xfrm>
      </p:grpSpPr>
      <p:sp>
        <p:nvSpPr>
          <p:cNvPr id="12"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3" name="Title Text"/>
          <p:cNvSpPr txBox="1"/>
          <p:nvPr>
            <p:ph type="title"/>
          </p:nvPr>
        </p:nvSpPr>
        <p:spPr>
          <a:xfrm>
            <a:off x="406400" y="6426200"/>
            <a:ext cx="12192000" cy="2705100"/>
          </a:xfrm>
          <a:prstGeom prst="rect">
            <a:avLst/>
          </a:prstGeom>
        </p:spPr>
        <p:txBody>
          <a:bodyPr/>
          <a:lstStyle>
            <a:lvl1pPr>
              <a:spcBef>
                <a:spcPts val="0"/>
              </a:spcBef>
              <a:defRPr sz="17000"/>
            </a:lvl1pPr>
          </a:lstStyle>
          <a:p>
            <a:pPr/>
            <a:r>
              <a:t>Title Text</a:t>
            </a:r>
          </a:p>
        </p:txBody>
      </p:sp>
      <p:sp>
        <p:nvSpPr>
          <p:cNvPr id="14" name="Body Level One…"/>
          <p:cNvSpPr txBox="1"/>
          <p:nvPr>
            <p:ph type="body" sz="quarter" idx="1"/>
          </p:nvPr>
        </p:nvSpPr>
        <p:spPr>
          <a:xfrm>
            <a:off x="406400" y="4267200"/>
            <a:ext cx="12192000" cy="1803400"/>
          </a:xfrm>
          <a:prstGeom prst="rect">
            <a:avLst/>
          </a:prstGeom>
        </p:spPr>
        <p:txBody>
          <a:bodyPr anchor="b"/>
          <a:lstStyle>
            <a:lvl1pPr>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15" name="Slide Number"/>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bg>
      <p:bgPr>
        <a:solidFill>
          <a:srgbClr val="222222"/>
        </a:solidFill>
      </p:bgPr>
    </p:bg>
    <p:spTree>
      <p:nvGrpSpPr>
        <p:cNvPr id="1" name=""/>
        <p:cNvGrpSpPr/>
        <p:nvPr/>
      </p:nvGrpSpPr>
      <p:grpSpPr>
        <a:xfrm>
          <a:off x="0" y="0"/>
          <a:ext cx="0" cy="0"/>
          <a:chOff x="0" y="0"/>
          <a:chExt cx="0" cy="0"/>
        </a:xfrm>
      </p:grpSpPr>
      <p:sp>
        <p:nvSpPr>
          <p:cNvPr id="102" name="Text"/>
          <p:cNvSpPr txBox="1"/>
          <p:nvPr>
            <p:ph type="body" sz="quarter" idx="13"/>
          </p:nvPr>
        </p:nvSpPr>
        <p:spPr>
          <a:xfrm>
            <a:off x="406400" y="457200"/>
            <a:ext cx="11176000" cy="457200"/>
          </a:xfrm>
          <a:prstGeom prst="rect">
            <a:avLst/>
          </a:prstGeom>
        </p:spPr>
        <p:txBody>
          <a:bodyPr anchor="b">
            <a:spAutoFit/>
          </a:bodyPr>
          <a:lstStyle>
            <a:lvl1pPr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103" name="Body Level One…"/>
          <p:cNvSpPr txBox="1"/>
          <p:nvPr>
            <p:ph type="body" idx="1"/>
          </p:nvPr>
        </p:nvSpPr>
        <p:spPr>
          <a:prstGeom prst="rect">
            <a:avLst/>
          </a:prstGeom>
        </p:spPr>
        <p:txBody>
          <a:bodyPr/>
          <a:lstStyle>
            <a:lvl1pPr>
              <a:buClr>
                <a:schemeClr val="accent1"/>
              </a:buClr>
            </a:lvl1pPr>
            <a:lvl2pPr>
              <a:buClr>
                <a:schemeClr val="accent1"/>
              </a:buClr>
            </a:lvl2pPr>
            <a:lvl3pPr>
              <a:buClr>
                <a:schemeClr val="accent1"/>
              </a:buClr>
            </a:lvl3pPr>
            <a:lvl4pPr>
              <a:buClr>
                <a:schemeClr val="accent1"/>
              </a:buClr>
            </a:lvl4pPr>
            <a:lvl5pPr>
              <a:buClr>
                <a:schemeClr val="accent1"/>
              </a:buClr>
            </a:lvl5pPr>
          </a:lstStyle>
          <a:p>
            <a:pPr/>
            <a:r>
              <a:t>Body Level One</a:t>
            </a:r>
          </a:p>
          <a:p>
            <a:pPr lvl="1"/>
            <a:r>
              <a:t>Body Level Two</a:t>
            </a:r>
          </a:p>
          <a:p>
            <a:pPr lvl="2"/>
            <a:r>
              <a:t>Body Level Three</a:t>
            </a:r>
          </a:p>
          <a:p>
            <a:pPr lvl="3"/>
            <a:r>
              <a:t>Body Level Four</a:t>
            </a:r>
          </a:p>
          <a:p>
            <a:pPr lvl="4"/>
            <a:r>
              <a:t>Body Level Five</a:t>
            </a: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bg>
      <p:bgPr>
        <a:solidFill>
          <a:srgbClr val="222222"/>
        </a:solidFill>
      </p:bgPr>
    </p:bg>
    <p:spTree>
      <p:nvGrpSpPr>
        <p:cNvPr id="1" name=""/>
        <p:cNvGrpSpPr/>
        <p:nvPr/>
      </p:nvGrpSpPr>
      <p:grpSpPr>
        <a:xfrm>
          <a:off x="0" y="0"/>
          <a:ext cx="0" cy="0"/>
          <a:chOff x="0" y="0"/>
          <a:chExt cx="0" cy="0"/>
        </a:xfrm>
      </p:grpSpPr>
      <p:sp>
        <p:nvSpPr>
          <p:cNvPr id="111" name="Image"/>
          <p:cNvSpPr/>
          <p:nvPr>
            <p:ph type="pic" sz="half" idx="13"/>
          </p:nvPr>
        </p:nvSpPr>
        <p:spPr>
          <a:xfrm>
            <a:off x="6503154" y="0"/>
            <a:ext cx="6502401" cy="4864100"/>
          </a:xfrm>
          <a:prstGeom prst="rect">
            <a:avLst/>
          </a:prstGeom>
        </p:spPr>
        <p:txBody>
          <a:bodyPr lIns="91439" tIns="45719" rIns="91439" bIns="45719">
            <a:noAutofit/>
          </a:bodyPr>
          <a:lstStyle/>
          <a:p>
            <a:pPr/>
          </a:p>
        </p:txBody>
      </p:sp>
      <p:sp>
        <p:nvSpPr>
          <p:cNvPr id="112" name="Image"/>
          <p:cNvSpPr/>
          <p:nvPr>
            <p:ph type="pic" sz="half" idx="14"/>
          </p:nvPr>
        </p:nvSpPr>
        <p:spPr>
          <a:xfrm>
            <a:off x="6502400" y="4902200"/>
            <a:ext cx="6502400" cy="4864100"/>
          </a:xfrm>
          <a:prstGeom prst="rect">
            <a:avLst/>
          </a:prstGeom>
        </p:spPr>
        <p:txBody>
          <a:bodyPr lIns="91439" tIns="45719" rIns="91439" bIns="45719">
            <a:noAutofit/>
          </a:bodyPr>
          <a:lstStyle/>
          <a:p>
            <a:pPr/>
          </a:p>
        </p:txBody>
      </p:sp>
      <p:sp>
        <p:nvSpPr>
          <p:cNvPr id="113" name="Image"/>
          <p:cNvSpPr/>
          <p:nvPr>
            <p:ph type="pic" idx="15"/>
          </p:nvPr>
        </p:nvSpPr>
        <p:spPr>
          <a:xfrm>
            <a:off x="0" y="0"/>
            <a:ext cx="6468534" cy="9753600"/>
          </a:xfrm>
          <a:prstGeom prst="rect">
            <a:avLst/>
          </a:prstGeom>
        </p:spPr>
        <p:txBody>
          <a:bodyPr lIns="91439" tIns="45719" rIns="91439" bIns="45719">
            <a:noAutofit/>
          </a:bodyPr>
          <a:lstStyle/>
          <a:p>
            <a:pPr/>
          </a:p>
        </p:txBody>
      </p:sp>
      <p:sp>
        <p:nvSpPr>
          <p:cNvPr id="1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bg>
      <p:bgPr>
        <a:solidFill>
          <a:srgbClr val="222222"/>
        </a:solidFill>
      </p:bgPr>
    </p:bg>
    <p:spTree>
      <p:nvGrpSpPr>
        <p:cNvPr id="1" name=""/>
        <p:cNvGrpSpPr/>
        <p:nvPr/>
      </p:nvGrpSpPr>
      <p:grpSpPr>
        <a:xfrm>
          <a:off x="0" y="0"/>
          <a:ext cx="0" cy="0"/>
          <a:chOff x="0" y="0"/>
          <a:chExt cx="0" cy="0"/>
        </a:xfrm>
      </p:grpSpPr>
      <p:sp>
        <p:nvSpPr>
          <p:cNvPr id="121" name="Callout"/>
          <p:cNvSpPr/>
          <p:nvPr/>
        </p:nvSpPr>
        <p:spPr>
          <a:xfrm>
            <a:off x="469900" y="2362200"/>
            <a:ext cx="12065000" cy="52292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122" name="Type a quote here."/>
          <p:cNvSpPr txBox="1"/>
          <p:nvPr>
            <p:ph type="body" sz="quarter" idx="13"/>
          </p:nvPr>
        </p:nvSpPr>
        <p:spPr>
          <a:xfrm>
            <a:off x="889000" y="2908300"/>
            <a:ext cx="11226800" cy="1297944"/>
          </a:xfrm>
          <a:prstGeom prst="rect">
            <a:avLst/>
          </a:prstGeom>
        </p:spPr>
        <p:txBody>
          <a:bodyPr>
            <a:spAutoFit/>
          </a:bodyPr>
          <a:lstStyle>
            <a:lvl1pPr>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Type a quote here.</a:t>
            </a:r>
          </a:p>
        </p:txBody>
      </p:sp>
      <p:sp>
        <p:nvSpPr>
          <p:cNvPr id="123" name="Johnny Appleseed"/>
          <p:cNvSpPr txBox="1"/>
          <p:nvPr>
            <p:ph type="body" sz="quarter" idx="14"/>
          </p:nvPr>
        </p:nvSpPr>
        <p:spPr>
          <a:xfrm>
            <a:off x="406400" y="7789333"/>
            <a:ext cx="12192000" cy="863604"/>
          </a:xfrm>
          <a:prstGeom prst="rect">
            <a:avLst/>
          </a:prstGeom>
        </p:spPr>
        <p:txBody>
          <a:bodyPr>
            <a:spAutoFit/>
          </a:bodyPr>
          <a:lstStyle>
            <a:lvl1pPr algn="r">
              <a:lnSpc>
                <a:spcPct val="80000"/>
              </a:lnSpc>
              <a:spcBef>
                <a:spcPts val="0"/>
              </a:spcBef>
              <a:buClrTx/>
              <a:buSzTx/>
              <a:buFontTx/>
              <a:buNone/>
              <a:defRPr sz="6000">
                <a:latin typeface="+mn-lt"/>
                <a:ea typeface="+mn-ea"/>
                <a:cs typeface="+mn-cs"/>
                <a:sym typeface="DIN Condensed"/>
              </a:defRPr>
            </a:lvl1pPr>
          </a:lstStyle>
          <a:p>
            <a:pPr/>
            <a:r>
              <a:t>Johnny Appleseed</a:t>
            </a:r>
          </a:p>
        </p:txBody>
      </p:sp>
      <p:sp>
        <p:nvSpPr>
          <p:cNvPr id="124" name="Text"/>
          <p:cNvSpPr txBox="1"/>
          <p:nvPr>
            <p:ph type="body" sz="quarter" idx="15"/>
          </p:nvPr>
        </p:nvSpPr>
        <p:spPr>
          <a:xfrm>
            <a:off x="406400" y="457200"/>
            <a:ext cx="11176000" cy="457200"/>
          </a:xfrm>
          <a:prstGeom prst="rect">
            <a:avLst/>
          </a:prstGeom>
        </p:spPr>
        <p:txBody>
          <a:bodyPr anchor="b">
            <a:spAutoFit/>
          </a:bodyPr>
          <a:lstStyle>
            <a:lvl1pPr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1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Alt">
    <p:bg>
      <p:bgPr>
        <a:solidFill>
          <a:schemeClr val="accent1"/>
        </a:solidFill>
      </p:bgPr>
    </p:bg>
    <p:spTree>
      <p:nvGrpSpPr>
        <p:cNvPr id="1" name=""/>
        <p:cNvGrpSpPr/>
        <p:nvPr/>
      </p:nvGrpSpPr>
      <p:grpSpPr>
        <a:xfrm>
          <a:off x="0" y="0"/>
          <a:ext cx="0" cy="0"/>
          <a:chOff x="0" y="0"/>
          <a:chExt cx="0" cy="0"/>
        </a:xfrm>
      </p:grpSpPr>
      <p:sp>
        <p:nvSpPr>
          <p:cNvPr id="132" name="Type a quote here."/>
          <p:cNvSpPr txBox="1"/>
          <p:nvPr>
            <p:ph type="body" sz="quarter" idx="13"/>
          </p:nvPr>
        </p:nvSpPr>
        <p:spPr>
          <a:xfrm>
            <a:off x="5892800" y="2641600"/>
            <a:ext cx="6705600" cy="2501900"/>
          </a:xfrm>
          <a:prstGeom prst="rect">
            <a:avLst/>
          </a:prstGeom>
        </p:spPr>
        <p:txBody>
          <a:bodyPr>
            <a:spAutoFit/>
          </a:bodyPr>
          <a:lstStyle>
            <a:lvl1pPr>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Type a quote here.</a:t>
            </a:r>
          </a:p>
        </p:txBody>
      </p:sp>
      <p:sp>
        <p:nvSpPr>
          <p:cNvPr id="133" name="Image"/>
          <p:cNvSpPr/>
          <p:nvPr>
            <p:ph type="pic" idx="14"/>
          </p:nvPr>
        </p:nvSpPr>
        <p:spPr>
          <a:xfrm>
            <a:off x="0" y="0"/>
            <a:ext cx="5486400" cy="9753600"/>
          </a:xfrm>
          <a:prstGeom prst="rect">
            <a:avLst/>
          </a:prstGeom>
        </p:spPr>
        <p:txBody>
          <a:bodyPr lIns="91439" tIns="45719" rIns="91439" bIns="45719">
            <a:noAutofit/>
          </a:bodyPr>
          <a:lstStyle/>
          <a:p>
            <a:pPr/>
          </a:p>
        </p:txBody>
      </p:sp>
      <p:sp>
        <p:nvSpPr>
          <p:cNvPr id="134" name="Johnny Appleseed"/>
          <p:cNvSpPr txBox="1"/>
          <p:nvPr>
            <p:ph type="body" sz="quarter" idx="15"/>
          </p:nvPr>
        </p:nvSpPr>
        <p:spPr>
          <a:xfrm>
            <a:off x="5892800" y="7789333"/>
            <a:ext cx="6705600" cy="863604"/>
          </a:xfrm>
          <a:prstGeom prst="rect">
            <a:avLst/>
          </a:prstGeom>
        </p:spPr>
        <p:txBody>
          <a:bodyPr anchor="ctr">
            <a:spAutoFit/>
          </a:bodyPr>
          <a:lstStyle>
            <a:lvl1pPr defTabSz="457200">
              <a:spcBef>
                <a:spcPts val="0"/>
              </a:spcBef>
              <a:buClrTx/>
              <a:buSzTx/>
              <a:buFontTx/>
              <a:buNone/>
              <a:defRPr sz="6000">
                <a:solidFill>
                  <a:srgbClr val="232323"/>
                </a:solidFill>
                <a:latin typeface="+mn-lt"/>
                <a:ea typeface="+mn-ea"/>
                <a:cs typeface="+mn-cs"/>
                <a:sym typeface="DIN Condensed"/>
              </a:defRPr>
            </a:lvl1pPr>
          </a:lstStyle>
          <a:p>
            <a:pPr/>
            <a:r>
              <a:t>Johnny Appleseed</a:t>
            </a:r>
          </a:p>
        </p:txBody>
      </p:sp>
      <p:sp>
        <p:nvSpPr>
          <p:cNvPr id="1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bg>
      <p:bgPr>
        <a:solidFill>
          <a:srgbClr val="222222"/>
        </a:solidFill>
      </p:bgPr>
    </p:bg>
    <p:spTree>
      <p:nvGrpSpPr>
        <p:cNvPr id="1" name=""/>
        <p:cNvGrpSpPr/>
        <p:nvPr/>
      </p:nvGrpSpPr>
      <p:grpSpPr>
        <a:xfrm>
          <a:off x="0" y="0"/>
          <a:ext cx="0" cy="0"/>
          <a:chOff x="0" y="0"/>
          <a:chExt cx="0" cy="0"/>
        </a:xfrm>
      </p:grpSpPr>
      <p:sp>
        <p:nvSpPr>
          <p:cNvPr id="142" name="Image"/>
          <p:cNvSpPr/>
          <p:nvPr>
            <p:ph type="pic" idx="13"/>
          </p:nvPr>
        </p:nvSpPr>
        <p:spPr>
          <a:xfrm>
            <a:off x="0" y="0"/>
            <a:ext cx="13004800" cy="9753600"/>
          </a:xfrm>
          <a:prstGeom prst="rect">
            <a:avLst/>
          </a:prstGeom>
        </p:spPr>
        <p:txBody>
          <a:bodyPr lIns="91439" tIns="45719" rIns="91439" bIns="45719">
            <a:noAutofit/>
          </a:bodyPr>
          <a:lstStyle/>
          <a:p>
            <a:pPr/>
          </a:p>
        </p:txBody>
      </p:sp>
      <p:sp>
        <p:nvSpPr>
          <p:cNvPr id="14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bg>
      <p:bgPr>
        <a:solidFill>
          <a:srgbClr val="222222"/>
        </a:solidFill>
      </p:bgPr>
    </p:bg>
    <p:spTree>
      <p:nvGrpSpPr>
        <p:cNvPr id="1" name=""/>
        <p:cNvGrpSpPr/>
        <p:nvPr/>
      </p:nvGrpSpPr>
      <p:grpSpPr>
        <a:xfrm>
          <a:off x="0" y="0"/>
          <a:ext cx="0" cy="0"/>
          <a:chOff x="0" y="0"/>
          <a:chExt cx="0" cy="0"/>
        </a:xfrm>
      </p:grpSpPr>
      <p:sp>
        <p:nvSpPr>
          <p:cNvPr id="1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Alt">
    <p:spTree>
      <p:nvGrpSpPr>
        <p:cNvPr id="1" name=""/>
        <p:cNvGrpSpPr/>
        <p:nvPr/>
      </p:nvGrpSpPr>
      <p:grpSpPr>
        <a:xfrm>
          <a:off x="0" y="0"/>
          <a:ext cx="0" cy="0"/>
          <a:chOff x="0" y="0"/>
          <a:chExt cx="0" cy="0"/>
        </a:xfrm>
      </p:grpSpPr>
      <p:sp>
        <p:nvSpPr>
          <p:cNvPr id="1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Horizontal">
    <p:bg>
      <p:bgPr>
        <a:solidFill>
          <a:srgbClr val="222222"/>
        </a:solidFill>
      </p:bgPr>
    </p:bg>
    <p:spTree>
      <p:nvGrpSpPr>
        <p:cNvPr id="1" name=""/>
        <p:cNvGrpSpPr/>
        <p:nvPr/>
      </p:nvGrpSpPr>
      <p:grpSpPr>
        <a:xfrm>
          <a:off x="0" y="0"/>
          <a:ext cx="0" cy="0"/>
          <a:chOff x="0" y="0"/>
          <a:chExt cx="0" cy="0"/>
        </a:xfrm>
      </p:grpSpPr>
      <p:sp>
        <p:nvSpPr>
          <p:cNvPr id="22" name="Image"/>
          <p:cNvSpPr/>
          <p:nvPr>
            <p:ph type="pic" idx="13"/>
          </p:nvPr>
        </p:nvSpPr>
        <p:spPr>
          <a:xfrm>
            <a:off x="0" y="0"/>
            <a:ext cx="13004800" cy="9753600"/>
          </a:xfrm>
          <a:prstGeom prst="rect">
            <a:avLst/>
          </a:prstGeom>
        </p:spPr>
        <p:txBody>
          <a:bodyPr lIns="91439" tIns="45719" rIns="91439" bIns="45719">
            <a:noAutofit/>
          </a:bodyPr>
          <a:lstStyle/>
          <a:p>
            <a:pPr/>
          </a:p>
        </p:txBody>
      </p:sp>
      <p:sp>
        <p:nvSpPr>
          <p:cNvPr id="23" name="Line"/>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defTabSz="457200">
              <a:spcBef>
                <a:spcPts val="0"/>
              </a:spcBef>
              <a:buClrTx/>
              <a:buSzTx/>
              <a:buFontTx/>
              <a:buNone/>
              <a:defRPr sz="1200">
                <a:solidFill>
                  <a:srgbClr val="000000"/>
                </a:solidFill>
                <a:latin typeface="Helvetica"/>
                <a:ea typeface="Helvetica"/>
                <a:cs typeface="Helvetica"/>
                <a:sym typeface="Helvetica"/>
              </a:defRPr>
            </a:pPr>
          </a:p>
        </p:txBody>
      </p:sp>
      <p:sp>
        <p:nvSpPr>
          <p:cNvPr id="24" name="Title Text"/>
          <p:cNvSpPr txBox="1"/>
          <p:nvPr>
            <p:ph type="title"/>
          </p:nvPr>
        </p:nvSpPr>
        <p:spPr>
          <a:xfrm>
            <a:off x="406400" y="6426200"/>
            <a:ext cx="12192000" cy="2705100"/>
          </a:xfrm>
          <a:prstGeom prst="rect">
            <a:avLst/>
          </a:prstGeom>
        </p:spPr>
        <p:txBody>
          <a:bodyPr/>
          <a:lstStyle>
            <a:lvl1pPr>
              <a:spcBef>
                <a:spcPts val="0"/>
              </a:spcBef>
              <a:defRPr sz="17000"/>
            </a:lvl1pPr>
          </a:lstStyle>
          <a:p>
            <a:pPr/>
            <a:r>
              <a:t>Title Text</a:t>
            </a:r>
          </a:p>
        </p:txBody>
      </p:sp>
      <p:sp>
        <p:nvSpPr>
          <p:cNvPr id="25" name="Body Level One…"/>
          <p:cNvSpPr txBox="1"/>
          <p:nvPr>
            <p:ph type="body" sz="quarter" idx="1"/>
          </p:nvPr>
        </p:nvSpPr>
        <p:spPr>
          <a:xfrm>
            <a:off x="406400" y="4267200"/>
            <a:ext cx="12192000" cy="1803400"/>
          </a:xfrm>
          <a:prstGeom prst="rect">
            <a:avLst/>
          </a:prstGeom>
        </p:spPr>
        <p:txBody>
          <a:bodyPr anchor="b"/>
          <a:lstStyle>
            <a:lvl1pPr>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Subtitle Alt">
    <p:spTree>
      <p:nvGrpSpPr>
        <p:cNvPr id="1" name=""/>
        <p:cNvGrpSpPr/>
        <p:nvPr/>
      </p:nvGrpSpPr>
      <p:grpSpPr>
        <a:xfrm>
          <a:off x="0" y="0"/>
          <a:ext cx="0" cy="0"/>
          <a:chOff x="0" y="0"/>
          <a:chExt cx="0" cy="0"/>
        </a:xfrm>
      </p:grpSpPr>
      <p:sp>
        <p:nvSpPr>
          <p:cNvPr id="33"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4" name="Title Text"/>
          <p:cNvSpPr txBox="1"/>
          <p:nvPr>
            <p:ph type="title"/>
          </p:nvPr>
        </p:nvSpPr>
        <p:spPr>
          <a:xfrm>
            <a:off x="406400" y="6426200"/>
            <a:ext cx="12192000" cy="2705100"/>
          </a:xfrm>
          <a:prstGeom prst="rect">
            <a:avLst/>
          </a:prstGeom>
        </p:spPr>
        <p:txBody>
          <a:bodyPr/>
          <a:lstStyle>
            <a:lvl1pPr>
              <a:spcBef>
                <a:spcPts val="0"/>
              </a:spcBef>
              <a:defRPr sz="17000"/>
            </a:lvl1pPr>
          </a:lstStyle>
          <a:p>
            <a:pPr/>
            <a:r>
              <a:t>Title Text</a:t>
            </a:r>
          </a:p>
        </p:txBody>
      </p:sp>
      <p:sp>
        <p:nvSpPr>
          <p:cNvPr id="35" name="Body Level One…"/>
          <p:cNvSpPr txBox="1"/>
          <p:nvPr>
            <p:ph type="body" sz="quarter" idx="1"/>
          </p:nvPr>
        </p:nvSpPr>
        <p:spPr>
          <a:xfrm>
            <a:off x="406400" y="4267200"/>
            <a:ext cx="12192000" cy="1803400"/>
          </a:xfrm>
          <a:prstGeom prst="rect">
            <a:avLst/>
          </a:prstGeom>
        </p:spPr>
        <p:txBody>
          <a:bodyPr anchor="b"/>
          <a:lstStyle>
            <a:lvl1pPr>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36" name="Slide Number"/>
          <p:cNvSpPr txBox="1"/>
          <p:nvPr>
            <p:ph type="sldNum" sz="quarter" idx="2"/>
          </p:nvPr>
        </p:nvSpPr>
        <p:spPr>
          <a:xfrm>
            <a:off x="12161859" y="4191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bg>
      <p:bgPr>
        <a:solidFill>
          <a:srgbClr val="222222"/>
        </a:solidFill>
      </p:bgPr>
    </p:bg>
    <p:spTree>
      <p:nvGrpSpPr>
        <p:cNvPr id="1" name=""/>
        <p:cNvGrpSpPr/>
        <p:nvPr/>
      </p:nvGrpSpPr>
      <p:grpSpPr>
        <a:xfrm>
          <a:off x="0" y="0"/>
          <a:ext cx="0" cy="0"/>
          <a:chOff x="0" y="0"/>
          <a:chExt cx="0" cy="0"/>
        </a:xfrm>
      </p:grpSpPr>
      <p:sp>
        <p:nvSpPr>
          <p:cNvPr id="43" name="Title Text"/>
          <p:cNvSpPr txBox="1"/>
          <p:nvPr>
            <p:ph type="title"/>
          </p:nvPr>
        </p:nvSpPr>
        <p:spPr>
          <a:xfrm>
            <a:off x="406400" y="4038600"/>
            <a:ext cx="12192000" cy="4521200"/>
          </a:xfrm>
          <a:prstGeom prst="rect">
            <a:avLst/>
          </a:prstGeom>
        </p:spPr>
        <p:txBody>
          <a:bodyPr/>
          <a:lstStyle>
            <a:lvl1pPr>
              <a:spcBef>
                <a:spcPts val="0"/>
              </a:spcBef>
              <a:defRPr sz="17000"/>
            </a:lvl1pPr>
          </a:lstStyle>
          <a:p>
            <a:pPr/>
            <a:r>
              <a:t>Title Text</a:t>
            </a:r>
          </a:p>
        </p:txBody>
      </p:sp>
      <p:sp>
        <p:nvSpPr>
          <p:cNvPr id="44" name="Slide Number"/>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bg>
      <p:bgPr>
        <a:solidFill>
          <a:srgbClr val="222222"/>
        </a:solidFill>
      </p:bgPr>
    </p:bg>
    <p:spTree>
      <p:nvGrpSpPr>
        <p:cNvPr id="1" name=""/>
        <p:cNvGrpSpPr/>
        <p:nvPr/>
      </p:nvGrpSpPr>
      <p:grpSpPr>
        <a:xfrm>
          <a:off x="0" y="0"/>
          <a:ext cx="0" cy="0"/>
          <a:chOff x="0" y="0"/>
          <a:chExt cx="0" cy="0"/>
        </a:xfrm>
      </p:grpSpPr>
      <p:sp>
        <p:nvSpPr>
          <p:cNvPr id="51" name="Line"/>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52" name="Image"/>
          <p:cNvSpPr/>
          <p:nvPr>
            <p:ph type="pic" idx="13"/>
          </p:nvPr>
        </p:nvSpPr>
        <p:spPr>
          <a:xfrm>
            <a:off x="0" y="0"/>
            <a:ext cx="5486400" cy="9753600"/>
          </a:xfrm>
          <a:prstGeom prst="rect">
            <a:avLst/>
          </a:prstGeom>
        </p:spPr>
        <p:txBody>
          <a:bodyPr lIns="91439" tIns="45719" rIns="91439" bIns="45719">
            <a:noAutofit/>
          </a:bodyPr>
          <a:lstStyle/>
          <a:p>
            <a:pPr/>
          </a:p>
        </p:txBody>
      </p:sp>
      <p:sp>
        <p:nvSpPr>
          <p:cNvPr id="53" name="Title Text"/>
          <p:cNvSpPr txBox="1"/>
          <p:nvPr>
            <p:ph type="title"/>
          </p:nvPr>
        </p:nvSpPr>
        <p:spPr>
          <a:xfrm>
            <a:off x="5892800" y="6426200"/>
            <a:ext cx="6705600" cy="2705100"/>
          </a:xfrm>
          <a:prstGeom prst="rect">
            <a:avLst/>
          </a:prstGeom>
        </p:spPr>
        <p:txBody>
          <a:bodyPr/>
          <a:lstStyle>
            <a:lvl1pPr>
              <a:spcBef>
                <a:spcPts val="0"/>
              </a:spcBef>
              <a:defRPr sz="17000"/>
            </a:lvl1pPr>
          </a:lstStyle>
          <a:p>
            <a:pPr/>
            <a:r>
              <a:t>Title Text</a:t>
            </a:r>
          </a:p>
        </p:txBody>
      </p:sp>
      <p:sp>
        <p:nvSpPr>
          <p:cNvPr id="54" name="Body Level One…"/>
          <p:cNvSpPr txBox="1"/>
          <p:nvPr>
            <p:ph type="body" sz="quarter" idx="1"/>
          </p:nvPr>
        </p:nvSpPr>
        <p:spPr>
          <a:xfrm>
            <a:off x="5892800" y="4267200"/>
            <a:ext cx="6705600" cy="1803400"/>
          </a:xfrm>
          <a:prstGeom prst="rect">
            <a:avLst/>
          </a:prstGeom>
        </p:spPr>
        <p:txBody>
          <a:bodyPr anchor="b"/>
          <a:lstStyle>
            <a:lvl1pPr>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55" name="Slide Number"/>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62" name="Text"/>
          <p:cNvSpPr txBox="1"/>
          <p:nvPr>
            <p:ph type="body" sz="quarter" idx="13"/>
          </p:nvPr>
        </p:nvSpPr>
        <p:spPr>
          <a:xfrm>
            <a:off x="406400" y="457200"/>
            <a:ext cx="11176000" cy="457200"/>
          </a:xfrm>
          <a:prstGeom prst="rect">
            <a:avLst/>
          </a:prstGeom>
        </p:spPr>
        <p:txBody>
          <a:bodyPr anchor="b">
            <a:spAutoFit/>
          </a:bodyPr>
          <a:lstStyle>
            <a:lvl1pPr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63" name="Title Text"/>
          <p:cNvSpPr txBox="1"/>
          <p:nvPr>
            <p:ph type="title"/>
          </p:nvPr>
        </p:nvSpPr>
        <p:spPr>
          <a:prstGeom prst="rect">
            <a:avLst/>
          </a:prstGeom>
        </p:spPr>
        <p:txBody>
          <a:bodyPr/>
          <a:lstStyle/>
          <a:p>
            <a:pPr/>
            <a:r>
              <a:t>Title Text</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bg>
      <p:bgPr>
        <a:solidFill>
          <a:srgbClr val="222222"/>
        </a:solidFill>
      </p:bgPr>
    </p:bg>
    <p:spTree>
      <p:nvGrpSpPr>
        <p:cNvPr id="1" name=""/>
        <p:cNvGrpSpPr/>
        <p:nvPr/>
      </p:nvGrpSpPr>
      <p:grpSpPr>
        <a:xfrm>
          <a:off x="0" y="0"/>
          <a:ext cx="0" cy="0"/>
          <a:chOff x="0" y="0"/>
          <a:chExt cx="0" cy="0"/>
        </a:xfrm>
      </p:grpSpPr>
      <p:sp>
        <p:nvSpPr>
          <p:cNvPr id="71" name="Text"/>
          <p:cNvSpPr txBox="1"/>
          <p:nvPr>
            <p:ph type="body" sz="quarter" idx="13"/>
          </p:nvPr>
        </p:nvSpPr>
        <p:spPr>
          <a:xfrm>
            <a:off x="406400" y="457200"/>
            <a:ext cx="11176000" cy="457200"/>
          </a:xfrm>
          <a:prstGeom prst="rect">
            <a:avLst/>
          </a:prstGeom>
        </p:spPr>
        <p:txBody>
          <a:bodyPr anchor="b">
            <a:spAutoFit/>
          </a:bodyPr>
          <a:lstStyle>
            <a:lvl1pPr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72" name="Title Text"/>
          <p:cNvSpPr txBox="1"/>
          <p:nvPr>
            <p:ph type="title"/>
          </p:nvPr>
        </p:nvSpPr>
        <p:spPr>
          <a:prstGeom prst="rect">
            <a:avLst/>
          </a:prstGeom>
        </p:spPr>
        <p:txBody>
          <a:bodyPr/>
          <a:lstStyle/>
          <a:p>
            <a:pPr/>
            <a:r>
              <a:t>Title Text</a:t>
            </a:r>
          </a:p>
        </p:txBody>
      </p:sp>
      <p:sp>
        <p:nvSpPr>
          <p:cNvPr id="73" name="Body Level One…"/>
          <p:cNvSpPr txBox="1"/>
          <p:nvPr>
            <p:ph type="body" idx="1"/>
          </p:nvPr>
        </p:nvSpPr>
        <p:spPr>
          <a:prstGeom prst="rect">
            <a:avLst/>
          </a:prstGeom>
        </p:spPr>
        <p:txBody>
          <a:bodyPr/>
          <a:lstStyle>
            <a:lvl1pPr>
              <a:buClr>
                <a:schemeClr val="accent1"/>
              </a:buClr>
            </a:lvl1pPr>
            <a:lvl2pPr>
              <a:buClr>
                <a:schemeClr val="accent1"/>
              </a:buClr>
            </a:lvl2pPr>
            <a:lvl3pPr>
              <a:buClr>
                <a:schemeClr val="accent1"/>
              </a:buClr>
            </a:lvl3pPr>
            <a:lvl4pPr>
              <a:buClr>
                <a:schemeClr val="accent1"/>
              </a:buClr>
            </a:lvl4pPr>
            <a:lvl5pPr>
              <a:buClr>
                <a:schemeClr val="accent1"/>
              </a:buClr>
            </a:lvl5pPr>
          </a:lstStyle>
          <a:p>
            <a:pPr/>
            <a:r>
              <a:t>Body Level One</a:t>
            </a:r>
          </a:p>
          <a:p>
            <a:pPr lvl="1"/>
            <a:r>
              <a:t>Body Level Two</a:t>
            </a:r>
          </a:p>
          <a:p>
            <a:pPr lvl="2"/>
            <a:r>
              <a:t>Body Level Three</a:t>
            </a:r>
          </a:p>
          <a:p>
            <a:pPr lvl="3"/>
            <a:r>
              <a:t>Body Level Four</a:t>
            </a:r>
          </a:p>
          <a:p>
            <a:pPr lvl="4"/>
            <a:r>
              <a:t>Body Level Five</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Alt">
    <p:spTree>
      <p:nvGrpSpPr>
        <p:cNvPr id="1" name=""/>
        <p:cNvGrpSpPr/>
        <p:nvPr/>
      </p:nvGrpSpPr>
      <p:grpSpPr>
        <a:xfrm>
          <a:off x="0" y="0"/>
          <a:ext cx="0" cy="0"/>
          <a:chOff x="0" y="0"/>
          <a:chExt cx="0" cy="0"/>
        </a:xfrm>
      </p:grpSpPr>
      <p:sp>
        <p:nvSpPr>
          <p:cNvPr id="81" name="Text"/>
          <p:cNvSpPr txBox="1"/>
          <p:nvPr>
            <p:ph type="body" sz="quarter" idx="13"/>
          </p:nvPr>
        </p:nvSpPr>
        <p:spPr>
          <a:xfrm>
            <a:off x="406400" y="457200"/>
            <a:ext cx="11176000" cy="457200"/>
          </a:xfrm>
          <a:prstGeom prst="rect">
            <a:avLst/>
          </a:prstGeom>
        </p:spPr>
        <p:txBody>
          <a:bodyPr anchor="b">
            <a:spAutoFit/>
          </a:bodyPr>
          <a:lstStyle>
            <a:lvl1pPr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82" name="Title Text"/>
          <p:cNvSpPr txBox="1"/>
          <p:nvPr>
            <p:ph type="title"/>
          </p:nvPr>
        </p:nvSpPr>
        <p:spPr>
          <a:prstGeom prst="rect">
            <a:avLst/>
          </a:prstGeom>
        </p:spPr>
        <p:txBody>
          <a:bodyPr/>
          <a:lstStyle/>
          <a:p>
            <a:pPr/>
            <a:r>
              <a:t>Title Text</a:t>
            </a:r>
          </a:p>
        </p:txBody>
      </p:sp>
      <p:sp>
        <p:nvSpPr>
          <p:cNvPr id="83" name="Body Level One…"/>
          <p:cNvSpPr txBox="1"/>
          <p:nvPr>
            <p:ph type="body" idx="1"/>
          </p:nvPr>
        </p:nvSpPr>
        <p:spPr>
          <a:prstGeom prst="rect">
            <a:avLst/>
          </a:prstGeom>
        </p:spPr>
        <p:txBody>
          <a:bodyPr/>
          <a:lstStyle>
            <a:lvl1pPr>
              <a:buClr>
                <a:schemeClr val="accent1"/>
              </a:buClr>
            </a:lvl1pPr>
            <a:lvl2pPr>
              <a:buClr>
                <a:schemeClr val="accent1"/>
              </a:buClr>
            </a:lvl2pPr>
            <a:lvl3pPr>
              <a:buClr>
                <a:schemeClr val="accent1"/>
              </a:buClr>
            </a:lvl3pPr>
            <a:lvl4pPr>
              <a:buClr>
                <a:schemeClr val="accent1"/>
              </a:buClr>
            </a:lvl4pPr>
            <a:lvl5pPr>
              <a:buClr>
                <a:schemeClr val="accent1"/>
              </a:buClr>
            </a:lvl5pPr>
          </a:lstStyle>
          <a:p>
            <a:pPr/>
            <a:r>
              <a:t>Body Level One</a:t>
            </a:r>
          </a:p>
          <a:p>
            <a:pPr lvl="1"/>
            <a:r>
              <a:t>Body Level Two</a:t>
            </a:r>
          </a:p>
          <a:p>
            <a:pPr lvl="2"/>
            <a:r>
              <a:t>Body Level Three</a:t>
            </a:r>
          </a:p>
          <a:p>
            <a:pPr lvl="3"/>
            <a:r>
              <a:t>Body Level Four</a:t>
            </a:r>
          </a:p>
          <a:p>
            <a:pPr lvl="4"/>
            <a:r>
              <a:t>Body Level Five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bg>
      <p:bgPr>
        <a:solidFill>
          <a:srgbClr val="222222"/>
        </a:solidFill>
      </p:bgPr>
    </p:bg>
    <p:spTree>
      <p:nvGrpSpPr>
        <p:cNvPr id="1" name=""/>
        <p:cNvGrpSpPr/>
        <p:nvPr/>
      </p:nvGrpSpPr>
      <p:grpSpPr>
        <a:xfrm>
          <a:off x="0" y="0"/>
          <a:ext cx="0" cy="0"/>
          <a:chOff x="0" y="0"/>
          <a:chExt cx="0" cy="0"/>
        </a:xfrm>
      </p:grpSpPr>
      <p:sp>
        <p:nvSpPr>
          <p:cNvPr id="91" name="Text"/>
          <p:cNvSpPr txBox="1"/>
          <p:nvPr>
            <p:ph type="body" sz="quarter" idx="13"/>
          </p:nvPr>
        </p:nvSpPr>
        <p:spPr>
          <a:xfrm>
            <a:off x="406400" y="457200"/>
            <a:ext cx="11176000" cy="457200"/>
          </a:xfrm>
          <a:prstGeom prst="rect">
            <a:avLst/>
          </a:prstGeom>
        </p:spPr>
        <p:txBody>
          <a:bodyPr anchor="b">
            <a:spAutoFit/>
          </a:bodyPr>
          <a:lstStyle>
            <a:lvl1pPr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92" name="Image"/>
          <p:cNvSpPr/>
          <p:nvPr>
            <p:ph type="pic" sz="half" idx="14"/>
          </p:nvPr>
        </p:nvSpPr>
        <p:spPr>
          <a:xfrm>
            <a:off x="7112000" y="1536700"/>
            <a:ext cx="5486400" cy="7797800"/>
          </a:xfrm>
          <a:prstGeom prst="rect">
            <a:avLst/>
          </a:prstGeom>
        </p:spPr>
        <p:txBody>
          <a:bodyPr lIns="91439" tIns="45719" rIns="91439" bIns="45719">
            <a:noAutofit/>
          </a:bodyPr>
          <a:lstStyle/>
          <a:p>
            <a:pPr/>
          </a:p>
        </p:txBody>
      </p:sp>
      <p:sp>
        <p:nvSpPr>
          <p:cNvPr id="93" name="Title Text"/>
          <p:cNvSpPr txBox="1"/>
          <p:nvPr>
            <p:ph type="title"/>
          </p:nvPr>
        </p:nvSpPr>
        <p:spPr>
          <a:xfrm>
            <a:off x="406400" y="1536700"/>
            <a:ext cx="6299200" cy="723900"/>
          </a:xfrm>
          <a:prstGeom prst="rect">
            <a:avLst/>
          </a:prstGeom>
        </p:spPr>
        <p:txBody>
          <a:bodyPr/>
          <a:lstStyle/>
          <a:p>
            <a:pPr/>
            <a:r>
              <a:t>Title Text</a:t>
            </a:r>
          </a:p>
        </p:txBody>
      </p:sp>
      <p:sp>
        <p:nvSpPr>
          <p:cNvPr id="94" name="Body Level One…"/>
          <p:cNvSpPr txBox="1"/>
          <p:nvPr>
            <p:ph type="body" sz="half" idx="1"/>
          </p:nvPr>
        </p:nvSpPr>
        <p:spPr>
          <a:xfrm>
            <a:off x="406400" y="2743200"/>
            <a:ext cx="6299200" cy="6108700"/>
          </a:xfrm>
          <a:prstGeom prst="rect">
            <a:avLst/>
          </a:prstGeom>
        </p:spPr>
        <p:txBody>
          <a:bodyPr/>
          <a:lstStyle>
            <a:lvl1pPr marL="444500" indent="-444500">
              <a:buClr>
                <a:schemeClr val="accent1"/>
              </a:buClr>
              <a:defRPr sz="2800"/>
            </a:lvl1pPr>
            <a:lvl2pPr marL="673100" indent="-444500">
              <a:buClr>
                <a:schemeClr val="accent1"/>
              </a:buClr>
              <a:defRPr sz="2800"/>
            </a:lvl2pPr>
            <a:lvl3pPr marL="444500" indent="-444500">
              <a:buClr>
                <a:schemeClr val="accent1"/>
              </a:buClr>
              <a:defRPr sz="2800"/>
            </a:lvl3pPr>
            <a:lvl4pPr marL="444500" indent="-444500">
              <a:buClr>
                <a:schemeClr val="accent1"/>
              </a:buClr>
              <a:defRPr sz="2800"/>
            </a:lvl4pPr>
            <a:lvl5pPr marL="444500" indent="-444500">
              <a:buClr>
                <a:schemeClr val="accent1"/>
              </a:buClr>
              <a:defRPr sz="2800"/>
            </a:lvl5pPr>
          </a:lstStyle>
          <a:p>
            <a:pPr/>
            <a:r>
              <a:t>Body Level One</a:t>
            </a:r>
          </a:p>
          <a:p>
            <a:pPr lvl="1"/>
            <a:r>
              <a:t>Body Level Two</a:t>
            </a:r>
          </a:p>
          <a:p>
            <a:pPr lvl="2"/>
            <a:r>
              <a:t>Body Level Three</a:t>
            </a:r>
          </a:p>
          <a:p>
            <a:pPr lvl="3"/>
            <a:r>
              <a:t>Body Level Four</a:t>
            </a:r>
          </a:p>
          <a:p>
            <a:pPr lvl="4"/>
            <a:r>
              <a:t>Body Level Five</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Line"/>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 name="Title Text"/>
          <p:cNvSpPr txBox="1"/>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Body Level One…"/>
          <p:cNvSpPr txBox="1"/>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9pPr>
    </p:titleStyle>
    <p:bodyStyle>
      <a:lvl1pPr marL="0" marR="0" indent="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1pPr>
      <a:lvl2pPr marL="915638" marR="0" indent="-687038"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2pPr>
      <a:lvl3pPr marL="767866" marR="0" indent="-767866"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3pPr>
      <a:lvl4pPr marL="767866" marR="0" indent="-767866"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4pPr>
      <a:lvl5pPr marL="815857" marR="0" indent="-815857"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5pPr>
      <a:lvl6pPr marL="815857" marR="0" indent="-815857"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6pPr>
      <a:lvl7pPr marL="932408" marR="0" indent="-932408"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7pPr>
      <a:lvl8pPr marL="932408" marR="0" indent="-932408"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8pPr>
      <a:lvl9pPr marL="932408" marR="0" indent="-932408"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4.png"/><Relationship Id="rId4" Type="http://schemas.openxmlformats.org/officeDocument/2006/relationships/image" Target="../media/image15.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16.png"/><Relationship Id="rId4" Type="http://schemas.openxmlformats.org/officeDocument/2006/relationships/image" Target="../media/image2.jpeg"/><Relationship Id="rId5" Type="http://schemas.openxmlformats.org/officeDocument/2006/relationships/hyperlink" Target="http://dschool.stanford.edu/use-our-methods/the-bootcamp-bootleg/"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2.png"/><Relationship Id="rId4" Type="http://schemas.openxmlformats.org/officeDocument/2006/relationships/image" Target="../media/image13.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Design Thinking Intro Stanford D.school/IDEO"/>
          <p:cNvSpPr txBox="1"/>
          <p:nvPr>
            <p:ph type="ctrTitle"/>
          </p:nvPr>
        </p:nvSpPr>
        <p:spPr>
          <a:prstGeom prst="rect">
            <a:avLst/>
          </a:prstGeom>
        </p:spPr>
        <p:txBody>
          <a:bodyPr/>
          <a:lstStyle/>
          <a:p>
            <a:pPr defTabSz="438150">
              <a:defRPr sz="12750"/>
            </a:pPr>
            <a:r>
              <a:t>Design Thinking Intro</a:t>
            </a:r>
            <a:br/>
            <a:r>
              <a:rPr sz="2850"/>
              <a:t>Stanford D.school/IDEO</a:t>
            </a:r>
          </a:p>
        </p:txBody>
      </p:sp>
      <p:sp>
        <p:nvSpPr>
          <p:cNvPr id="167" name="Tony Camilli"/>
          <p:cNvSpPr txBox="1"/>
          <p:nvPr>
            <p:ph type="subTitle" sz="quarter" idx="1"/>
          </p:nvPr>
        </p:nvSpPr>
        <p:spPr>
          <a:prstGeom prst="rect">
            <a:avLst/>
          </a:prstGeom>
        </p:spPr>
        <p:txBody>
          <a:bodyPr/>
          <a:lstStyle/>
          <a:p>
            <a:pPr defTabSz="566674">
              <a:spcBef>
                <a:spcPts val="2200"/>
              </a:spcBef>
              <a:defRPr sz="5238"/>
            </a:pPr>
          </a:p>
          <a:p>
            <a:pPr defTabSz="566674">
              <a:spcBef>
                <a:spcPts val="2200"/>
              </a:spcBef>
              <a:defRPr sz="5238"/>
            </a:pPr>
            <a:r>
              <a:t>Tony Camilli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0" name="Design Thinking"/>
          <p:cNvSpPr txBox="1"/>
          <p:nvPr>
            <p:ph type="body" idx="13"/>
          </p:nvPr>
        </p:nvSpPr>
        <p:spPr>
          <a:prstGeom prst="rect">
            <a:avLst/>
          </a:prstGeom>
        </p:spPr>
        <p:txBody>
          <a:bodyPr/>
          <a:lstStyle/>
          <a:p>
            <a:pPr/>
            <a:r>
              <a:t>Design Thinking</a:t>
            </a:r>
          </a:p>
        </p:txBody>
      </p:sp>
      <p:sp>
        <p:nvSpPr>
          <p:cNvPr id="321" name="Ideate - Selection"/>
          <p:cNvSpPr txBox="1"/>
          <p:nvPr>
            <p:ph type="title"/>
          </p:nvPr>
        </p:nvSpPr>
        <p:spPr>
          <a:prstGeom prst="rect">
            <a:avLst/>
          </a:prstGeom>
        </p:spPr>
        <p:txBody>
          <a:bodyPr/>
          <a:lstStyle>
            <a:lvl1pPr defTabSz="519937">
              <a:spcBef>
                <a:spcPts val="2400"/>
              </a:spcBef>
              <a:defRPr sz="4806"/>
            </a:lvl1pPr>
          </a:lstStyle>
          <a:p>
            <a:pPr/>
            <a:r>
              <a:t>Ideate - Selection</a:t>
            </a:r>
          </a:p>
        </p:txBody>
      </p:sp>
      <p:sp>
        <p:nvSpPr>
          <p:cNvPr id="322" name="Ideation ends with a Focus exercise:  Selection…"/>
          <p:cNvSpPr txBox="1"/>
          <p:nvPr>
            <p:ph type="body" idx="1"/>
          </p:nvPr>
        </p:nvSpPr>
        <p:spPr>
          <a:prstGeom prst="rect">
            <a:avLst/>
          </a:prstGeom>
        </p:spPr>
        <p:txBody>
          <a:bodyPr/>
          <a:lstStyle/>
          <a:p>
            <a:pPr defTabSz="449833">
              <a:lnSpc>
                <a:spcPct val="75200"/>
              </a:lnSpc>
              <a:spcBef>
                <a:spcPts val="2100"/>
              </a:spcBef>
              <a:buClrTx/>
              <a:buSzTx/>
              <a:buFontTx/>
              <a:buNone/>
              <a:defRPr sz="2618">
                <a:solidFill>
                  <a:srgbClr val="A6AAA9"/>
                </a:solidFill>
                <a:latin typeface="Avenir Next"/>
                <a:ea typeface="Avenir Next"/>
                <a:cs typeface="Avenir Next"/>
                <a:sym typeface="Avenir Next"/>
              </a:defRPr>
            </a:pPr>
            <a:r>
              <a:t>Ideation ends with a Focus exercise:  Selection</a:t>
            </a:r>
          </a:p>
          <a:p>
            <a:pPr defTabSz="449833">
              <a:lnSpc>
                <a:spcPct val="75200"/>
              </a:lnSpc>
              <a:spcBef>
                <a:spcPts val="2100"/>
              </a:spcBef>
              <a:buClrTx/>
              <a:buSzTx/>
              <a:buFontTx/>
              <a:buNone/>
              <a:defRPr sz="2618">
                <a:solidFill>
                  <a:srgbClr val="A6AAA9"/>
                </a:solidFill>
                <a:latin typeface="Avenir Next"/>
                <a:ea typeface="Avenir Next"/>
                <a:cs typeface="Avenir Next"/>
                <a:sym typeface="Avenir Next"/>
              </a:defRPr>
            </a:pPr>
            <a:r>
              <a:t>Many ways to select</a:t>
            </a:r>
          </a:p>
          <a:p>
            <a:pPr defTabSz="449833">
              <a:lnSpc>
                <a:spcPct val="75200"/>
              </a:lnSpc>
              <a:spcBef>
                <a:spcPts val="2100"/>
              </a:spcBef>
              <a:defRPr sz="2618">
                <a:solidFill>
                  <a:srgbClr val="A6AAA9"/>
                </a:solidFill>
                <a:latin typeface="Avenir Next"/>
                <a:ea typeface="Avenir Next"/>
                <a:cs typeface="Avenir Next"/>
                <a:sym typeface="Avenir Next"/>
              </a:defRPr>
            </a:pPr>
            <a:r>
              <a:t> One vote each for:</a:t>
            </a:r>
            <a:endParaRPr sz="1848"/>
          </a:p>
          <a:p>
            <a:pPr lvl="1" marL="549447" indent="-373425" defTabSz="449833">
              <a:lnSpc>
                <a:spcPct val="75200"/>
              </a:lnSpc>
              <a:spcBef>
                <a:spcPts val="2100"/>
              </a:spcBef>
              <a:defRPr sz="1848">
                <a:solidFill>
                  <a:srgbClr val="A6AAA9"/>
                </a:solidFill>
                <a:latin typeface="Avenir Next"/>
                <a:ea typeface="Avenir Next"/>
                <a:cs typeface="Avenir Next"/>
                <a:sym typeface="Avenir Next"/>
              </a:defRPr>
            </a:pPr>
            <a:r>
              <a:t>Most likely to </a:t>
            </a:r>
            <a:r>
              <a:t>succeed</a:t>
            </a:r>
          </a:p>
          <a:p>
            <a:pPr lvl="1" marL="549447" indent="-373425" defTabSz="449833">
              <a:lnSpc>
                <a:spcPct val="75200"/>
              </a:lnSpc>
              <a:spcBef>
                <a:spcPts val="2100"/>
              </a:spcBef>
              <a:defRPr sz="1848">
                <a:solidFill>
                  <a:srgbClr val="A6AAA9"/>
                </a:solidFill>
                <a:latin typeface="Avenir Next"/>
                <a:ea typeface="Avenir Next"/>
                <a:cs typeface="Avenir Next"/>
                <a:sym typeface="Avenir Next"/>
              </a:defRPr>
            </a:pPr>
            <a:r>
              <a:t>Most likely to </a:t>
            </a:r>
            <a:r>
              <a:t>delight</a:t>
            </a:r>
          </a:p>
          <a:p>
            <a:pPr lvl="1" marL="549447" indent="-373425" defTabSz="449833">
              <a:lnSpc>
                <a:spcPct val="75200"/>
              </a:lnSpc>
              <a:spcBef>
                <a:spcPts val="2100"/>
              </a:spcBef>
              <a:defRPr sz="1848">
                <a:solidFill>
                  <a:srgbClr val="A6AAA9"/>
                </a:solidFill>
                <a:latin typeface="Avenir Next"/>
                <a:ea typeface="Avenir Next"/>
                <a:cs typeface="Avenir Next"/>
                <a:sym typeface="Avenir Next"/>
              </a:defRPr>
            </a:pPr>
            <a:r>
              <a:t>Most likely to </a:t>
            </a:r>
            <a:r>
              <a:t>breakthrough</a:t>
            </a:r>
          </a:p>
          <a:p>
            <a:pPr defTabSz="449833">
              <a:lnSpc>
                <a:spcPct val="75200"/>
              </a:lnSpc>
              <a:spcBef>
                <a:spcPts val="2100"/>
              </a:spcBef>
              <a:defRPr sz="2618">
                <a:solidFill>
                  <a:srgbClr val="A6AAA9"/>
                </a:solidFill>
                <a:latin typeface="Avenir Next"/>
                <a:ea typeface="Avenir Next"/>
                <a:cs typeface="Avenir Next"/>
                <a:sym typeface="Avenir Next"/>
              </a:defRPr>
            </a:pPr>
            <a:r>
              <a:t> Rating and Ranking</a:t>
            </a:r>
            <a:endParaRPr sz="1848"/>
          </a:p>
          <a:p>
            <a:pPr lvl="1" marL="549447" indent="-373425" defTabSz="449833">
              <a:lnSpc>
                <a:spcPct val="75200"/>
              </a:lnSpc>
              <a:spcBef>
                <a:spcPts val="2100"/>
              </a:spcBef>
              <a:defRPr sz="1848">
                <a:solidFill>
                  <a:srgbClr val="A6AAA9"/>
                </a:solidFill>
                <a:latin typeface="Avenir Next"/>
                <a:ea typeface="Avenir Next"/>
                <a:cs typeface="Avenir Next"/>
                <a:sym typeface="Avenir Next"/>
              </a:defRPr>
            </a:pPr>
            <a:r>
              <a:t>Weighted average (value x weight)</a:t>
            </a:r>
          </a:p>
          <a:p>
            <a:pPr lvl="1" marL="549447" indent="-373425" defTabSz="449833">
              <a:lnSpc>
                <a:spcPct val="75200"/>
              </a:lnSpc>
              <a:spcBef>
                <a:spcPts val="2100"/>
              </a:spcBef>
              <a:defRPr sz="1848">
                <a:solidFill>
                  <a:srgbClr val="A6AAA9"/>
                </a:solidFill>
                <a:latin typeface="Avenir Next"/>
                <a:ea typeface="Avenir Next"/>
                <a:cs typeface="Avenir Next"/>
                <a:sym typeface="Avenir Next"/>
              </a:defRPr>
            </a:pPr>
            <a:r>
              <a:t>Three </a:t>
            </a:r>
            <a:r>
              <a:t>dots </a:t>
            </a:r>
            <a:r>
              <a:t>and a </a:t>
            </a:r>
            <a:r>
              <a:t>star</a:t>
            </a:r>
          </a:p>
          <a:p>
            <a:pPr lvl="1" marL="549447" indent="-373425" defTabSz="449833">
              <a:lnSpc>
                <a:spcPct val="75200"/>
              </a:lnSpc>
              <a:spcBef>
                <a:spcPts val="2100"/>
              </a:spcBef>
              <a:defRPr sz="1848">
                <a:solidFill>
                  <a:srgbClr val="A6AAA9"/>
                </a:solidFill>
                <a:latin typeface="Avenir Next"/>
                <a:ea typeface="Avenir Next"/>
                <a:cs typeface="Avenir Next"/>
                <a:sym typeface="Avenir Next"/>
              </a:defRPr>
            </a:pPr>
            <a:r>
              <a:t>Heatmap</a:t>
            </a:r>
          </a:p>
          <a:p>
            <a:pPr defTabSz="449833">
              <a:lnSpc>
                <a:spcPct val="75200"/>
              </a:lnSpc>
              <a:spcBef>
                <a:spcPts val="2100"/>
              </a:spcBef>
              <a:defRPr sz="2618">
                <a:solidFill>
                  <a:srgbClr val="A6AAA9"/>
                </a:solidFill>
                <a:latin typeface="Avenir Next"/>
                <a:ea typeface="Avenir Next"/>
                <a:cs typeface="Avenir Next"/>
                <a:sym typeface="Avenir Next"/>
              </a:defRPr>
            </a:pPr>
            <a:r>
              <a:t>Etc.</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6" name="Design Thinking"/>
          <p:cNvSpPr txBox="1"/>
          <p:nvPr>
            <p:ph type="body" idx="13"/>
          </p:nvPr>
        </p:nvSpPr>
        <p:spPr>
          <a:prstGeom prst="rect">
            <a:avLst/>
          </a:prstGeom>
        </p:spPr>
        <p:txBody>
          <a:bodyPr/>
          <a:lstStyle/>
          <a:p>
            <a:pPr/>
            <a:r>
              <a:t>Design Thinking</a:t>
            </a:r>
          </a:p>
        </p:txBody>
      </p:sp>
      <p:sp>
        <p:nvSpPr>
          <p:cNvPr id="327" name="Prototype"/>
          <p:cNvSpPr txBox="1"/>
          <p:nvPr>
            <p:ph type="title"/>
          </p:nvPr>
        </p:nvSpPr>
        <p:spPr>
          <a:prstGeom prst="rect">
            <a:avLst/>
          </a:prstGeom>
        </p:spPr>
        <p:txBody>
          <a:bodyPr/>
          <a:lstStyle>
            <a:lvl1pPr defTabSz="519937">
              <a:spcBef>
                <a:spcPts val="2400"/>
              </a:spcBef>
              <a:defRPr sz="4806"/>
            </a:lvl1pPr>
          </a:lstStyle>
          <a:p>
            <a:pPr/>
            <a:r>
              <a:t>Prototype</a:t>
            </a:r>
          </a:p>
        </p:txBody>
      </p:sp>
      <p:sp>
        <p:nvSpPr>
          <p:cNvPr id="328" name="Why prototype?…"/>
          <p:cNvSpPr txBox="1"/>
          <p:nvPr>
            <p:ph type="body" idx="1"/>
          </p:nvPr>
        </p:nvSpPr>
        <p:spPr>
          <a:prstGeom prst="rect">
            <a:avLst/>
          </a:prstGeom>
        </p:spPr>
        <p:txBody>
          <a:bodyPr/>
          <a:lstStyle/>
          <a:p>
            <a:pPr>
              <a:defRPr>
                <a:solidFill>
                  <a:srgbClr val="A6AAA9"/>
                </a:solidFill>
                <a:latin typeface="Avenir Next"/>
                <a:ea typeface="Avenir Next"/>
                <a:cs typeface="Avenir Next"/>
                <a:sym typeface="Avenir Next"/>
              </a:defRPr>
            </a:pPr>
            <a:r>
              <a:t> Why prototype?</a:t>
            </a:r>
          </a:p>
          <a:p>
            <a:pPr lvl="1">
              <a:defRPr>
                <a:solidFill>
                  <a:srgbClr val="A6AAA9"/>
                </a:solidFill>
                <a:latin typeface="Avenir Next"/>
                <a:ea typeface="Avenir Next"/>
                <a:cs typeface="Avenir Next"/>
                <a:sym typeface="Avenir Next"/>
              </a:defRPr>
            </a:pPr>
            <a:r>
              <a:t>To gain empathy</a:t>
            </a:r>
          </a:p>
          <a:p>
            <a:pPr lvl="1">
              <a:defRPr>
                <a:solidFill>
                  <a:srgbClr val="A6AAA9"/>
                </a:solidFill>
                <a:latin typeface="Avenir Next"/>
                <a:ea typeface="Avenir Next"/>
                <a:cs typeface="Avenir Next"/>
                <a:sym typeface="Avenir Next"/>
              </a:defRPr>
            </a:pPr>
            <a:r>
              <a:t>T</a:t>
            </a:r>
            <a:r>
              <a:t>o explore</a:t>
            </a:r>
          </a:p>
          <a:p>
            <a:pPr lvl="1">
              <a:defRPr>
                <a:solidFill>
                  <a:srgbClr val="A6AAA9"/>
                </a:solidFill>
                <a:latin typeface="Avenir Next"/>
                <a:ea typeface="Avenir Next"/>
                <a:cs typeface="Avenir Next"/>
                <a:sym typeface="Avenir Next"/>
              </a:defRPr>
            </a:pPr>
            <a:r>
              <a:t>T</a:t>
            </a:r>
            <a:r>
              <a:t>o test</a:t>
            </a:r>
          </a:p>
          <a:p>
            <a:pPr lvl="1">
              <a:defRPr>
                <a:solidFill>
                  <a:srgbClr val="A6AAA9"/>
                </a:solidFill>
                <a:latin typeface="Avenir Next"/>
                <a:ea typeface="Avenir Next"/>
                <a:cs typeface="Avenir Next"/>
                <a:sym typeface="Avenir Next"/>
              </a:defRPr>
            </a:pPr>
            <a:r>
              <a:t>T</a:t>
            </a:r>
            <a:r>
              <a:t>o inspire</a:t>
            </a:r>
          </a:p>
        </p:txBody>
      </p:sp>
      <p:grpSp>
        <p:nvGrpSpPr>
          <p:cNvPr id="334" name="Group"/>
          <p:cNvGrpSpPr/>
          <p:nvPr/>
        </p:nvGrpSpPr>
        <p:grpSpPr>
          <a:xfrm>
            <a:off x="7578480" y="5355095"/>
            <a:ext cx="4507752" cy="2335664"/>
            <a:chOff x="-189750" y="0"/>
            <a:chExt cx="4507750" cy="2335662"/>
          </a:xfrm>
        </p:grpSpPr>
        <p:sp>
          <p:nvSpPr>
            <p:cNvPr id="329" name="Line"/>
            <p:cNvSpPr/>
            <p:nvPr/>
          </p:nvSpPr>
          <p:spPr>
            <a:xfrm flipV="1">
              <a:off x="416559" y="10160"/>
              <a:ext cx="1" cy="1869442"/>
            </a:xfrm>
            <a:prstGeom prst="line">
              <a:avLst/>
            </a:prstGeom>
            <a:noFill/>
            <a:ln w="12700" cap="flat">
              <a:solidFill>
                <a:srgbClr val="FFFFFF"/>
              </a:solidFill>
              <a:prstDash val="solid"/>
              <a:miter lim="8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330" name="Line"/>
            <p:cNvSpPr/>
            <p:nvPr/>
          </p:nvSpPr>
          <p:spPr>
            <a:xfrm>
              <a:off x="416560" y="1879600"/>
              <a:ext cx="3901441" cy="1"/>
            </a:xfrm>
            <a:prstGeom prst="line">
              <a:avLst/>
            </a:prstGeom>
            <a:noFill/>
            <a:ln w="12700" cap="flat">
              <a:solidFill>
                <a:srgbClr val="FFFFFF"/>
              </a:solidFill>
              <a:prstDash val="solid"/>
              <a:miter lim="8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331" name="Line"/>
            <p:cNvSpPr/>
            <p:nvPr/>
          </p:nvSpPr>
          <p:spPr>
            <a:xfrm>
              <a:off x="570653" y="0"/>
              <a:ext cx="3637282" cy="16967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790" y="4796"/>
                    <a:pt x="3580" y="9593"/>
                    <a:pt x="7180" y="13193"/>
                  </a:cubicBezTo>
                  <a:cubicBezTo>
                    <a:pt x="10780" y="16793"/>
                    <a:pt x="16190" y="19196"/>
                    <a:pt x="21600" y="21600"/>
                  </a:cubicBezTo>
                </a:path>
              </a:pathLst>
            </a:custGeom>
            <a:noFill/>
            <a:ln w="12700" cap="flat">
              <a:solidFill>
                <a:srgbClr val="8C8D86"/>
              </a:solidFill>
              <a:prstDash val="solid"/>
              <a:miter lim="800000"/>
            </a:ln>
            <a:effectLst/>
          </p:spPr>
          <p:txBody>
            <a:bodyPr wrap="square" lIns="50800" tIns="50800" rIns="50800" bIns="50800" numCol="1" anchor="ctr">
              <a:noAutofit/>
            </a:bodyP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332" name="# of build and test cycles"/>
            <p:cNvSpPr txBox="1"/>
            <p:nvPr/>
          </p:nvSpPr>
          <p:spPr>
            <a:xfrm>
              <a:off x="1129445" y="2056262"/>
              <a:ext cx="2516028"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nSpc>
                  <a:spcPct val="90000"/>
                </a:lnSpc>
                <a:defRPr sz="1800">
                  <a:latin typeface="Helvetica"/>
                  <a:ea typeface="Helvetica"/>
                  <a:cs typeface="Helvetica"/>
                  <a:sym typeface="Helvetica"/>
                </a:defRPr>
              </a:lvl1pPr>
            </a:lstStyle>
            <a:p>
              <a:pPr/>
              <a:r>
                <a:t># of build and test cycles</a:t>
              </a:r>
            </a:p>
          </p:txBody>
        </p:sp>
        <p:sp>
          <p:nvSpPr>
            <p:cNvPr id="333" name="Risk"/>
            <p:cNvSpPr txBox="1"/>
            <p:nvPr/>
          </p:nvSpPr>
          <p:spPr>
            <a:xfrm>
              <a:off x="-189751" y="805180"/>
              <a:ext cx="457176"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nSpc>
                  <a:spcPct val="90000"/>
                </a:lnSpc>
                <a:defRPr sz="1800">
                  <a:latin typeface="Helvetica"/>
                  <a:ea typeface="Helvetica"/>
                  <a:cs typeface="Helvetica"/>
                  <a:sym typeface="Helvetica"/>
                </a:defRPr>
              </a:lvl1pPr>
            </a:lstStyle>
            <a:p>
              <a:pPr/>
              <a:r>
                <a:t>Risk</a:t>
              </a:r>
            </a:p>
          </p:txBody>
        </p:sp>
      </p:grpSp>
      <p:grpSp>
        <p:nvGrpSpPr>
          <p:cNvPr id="348" name="Group"/>
          <p:cNvGrpSpPr/>
          <p:nvPr/>
        </p:nvGrpSpPr>
        <p:grpSpPr>
          <a:xfrm>
            <a:off x="7579415" y="2368505"/>
            <a:ext cx="4488678" cy="2541764"/>
            <a:chOff x="-121338" y="-240355"/>
            <a:chExt cx="4488677" cy="2541762"/>
          </a:xfrm>
        </p:grpSpPr>
        <p:sp>
          <p:nvSpPr>
            <p:cNvPr id="335" name="Line"/>
            <p:cNvSpPr/>
            <p:nvPr/>
          </p:nvSpPr>
          <p:spPr>
            <a:xfrm flipV="1">
              <a:off x="4003039" y="554158"/>
              <a:ext cx="1" cy="1342101"/>
            </a:xfrm>
            <a:prstGeom prst="line">
              <a:avLst/>
            </a:prstGeom>
            <a:noFill/>
            <a:ln w="12700" cap="flat">
              <a:solidFill>
                <a:srgbClr val="8DAB8E"/>
              </a:solidFill>
              <a:prstDash val="dash"/>
              <a:miter lim="8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336" name="Line"/>
            <p:cNvSpPr/>
            <p:nvPr/>
          </p:nvSpPr>
          <p:spPr>
            <a:xfrm flipV="1">
              <a:off x="454044" y="26818"/>
              <a:ext cx="1" cy="1869442"/>
            </a:xfrm>
            <a:prstGeom prst="line">
              <a:avLst/>
            </a:prstGeom>
            <a:noFill/>
            <a:ln w="12700" cap="flat">
              <a:solidFill>
                <a:srgbClr val="FFFFFF"/>
              </a:solidFill>
              <a:prstDash val="solid"/>
              <a:miter lim="8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337" name="Line"/>
            <p:cNvSpPr/>
            <p:nvPr/>
          </p:nvSpPr>
          <p:spPr>
            <a:xfrm>
              <a:off x="454044" y="1896258"/>
              <a:ext cx="3901442" cy="1"/>
            </a:xfrm>
            <a:prstGeom prst="line">
              <a:avLst/>
            </a:prstGeom>
            <a:noFill/>
            <a:ln w="12700" cap="flat">
              <a:solidFill>
                <a:srgbClr val="FFFFFF"/>
              </a:solidFill>
              <a:prstDash val="solid"/>
              <a:miter lim="8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338" name="Line"/>
            <p:cNvSpPr/>
            <p:nvPr/>
          </p:nvSpPr>
          <p:spPr>
            <a:xfrm>
              <a:off x="547178" y="128418"/>
              <a:ext cx="3820161" cy="16357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680" y="21298"/>
                    <a:pt x="3361" y="20996"/>
                    <a:pt x="5113" y="20393"/>
                  </a:cubicBezTo>
                  <a:cubicBezTo>
                    <a:pt x="6865" y="19789"/>
                    <a:pt x="8703" y="19207"/>
                    <a:pt x="10513" y="17978"/>
                  </a:cubicBezTo>
                  <a:cubicBezTo>
                    <a:pt x="12322" y="16748"/>
                    <a:pt x="14122" y="16010"/>
                    <a:pt x="15970" y="13014"/>
                  </a:cubicBezTo>
                  <a:cubicBezTo>
                    <a:pt x="17818" y="10017"/>
                    <a:pt x="19709" y="5009"/>
                    <a:pt x="21600" y="0"/>
                  </a:cubicBezTo>
                </a:path>
              </a:pathLst>
            </a:custGeom>
            <a:noFill/>
            <a:ln w="12700" cap="flat">
              <a:solidFill>
                <a:srgbClr val="8C8D86"/>
              </a:solidFill>
              <a:prstDash val="solid"/>
              <a:miter lim="800000"/>
            </a:ln>
            <a:effectLst/>
          </p:spPr>
          <p:txBody>
            <a:bodyPr wrap="square" lIns="50800" tIns="50800" rIns="50800" bIns="50800" numCol="1" anchor="ctr">
              <a:noAutofit/>
            </a:bodyP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339" name="Prototype, fail &amp; learn here"/>
            <p:cNvSpPr txBox="1"/>
            <p:nvPr/>
          </p:nvSpPr>
          <p:spPr>
            <a:xfrm>
              <a:off x="763303" y="-7068"/>
              <a:ext cx="1951089" cy="110521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a:lnSpc>
                  <a:spcPct val="90000"/>
                </a:lnSpc>
                <a:defRPr cap="small" sz="2200">
                  <a:solidFill>
                    <a:srgbClr val="EB7300"/>
                  </a:solidFill>
                  <a:latin typeface="Chalkduster"/>
                  <a:ea typeface="Chalkduster"/>
                  <a:cs typeface="Chalkduster"/>
                  <a:sym typeface="Chalkduster"/>
                </a:defRPr>
              </a:pPr>
              <a:r>
                <a:t>Prototype,</a:t>
              </a:r>
              <a:br/>
              <a:r>
                <a:t>fail &amp; learn</a:t>
              </a:r>
              <a:br/>
              <a:r>
                <a:t>here</a:t>
              </a:r>
            </a:p>
          </p:txBody>
        </p:sp>
        <p:pic>
          <p:nvPicPr>
            <p:cNvPr id="340" name="Line" descr="Line"/>
            <p:cNvPicPr>
              <a:picLocks noChangeAspect="0"/>
            </p:cNvPicPr>
            <p:nvPr/>
          </p:nvPicPr>
          <p:blipFill>
            <a:blip r:embed="rId3">
              <a:extLst/>
            </a:blip>
            <a:stretch>
              <a:fillRect/>
            </a:stretch>
          </p:blipFill>
          <p:spPr>
            <a:xfrm rot="6573782">
              <a:off x="1257503" y="1311562"/>
              <a:ext cx="573872" cy="219869"/>
            </a:xfrm>
            <a:prstGeom prst="rect">
              <a:avLst/>
            </a:prstGeom>
            <a:effectLst/>
          </p:spPr>
        </p:pic>
        <p:sp>
          <p:nvSpPr>
            <p:cNvPr id="342" name="Too Late"/>
            <p:cNvSpPr txBox="1"/>
            <p:nvPr/>
          </p:nvSpPr>
          <p:spPr>
            <a:xfrm>
              <a:off x="2996345" y="-240356"/>
              <a:ext cx="1350178" cy="42809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nSpc>
                  <a:spcPct val="90000"/>
                </a:lnSpc>
                <a:defRPr cap="small" sz="2200">
                  <a:solidFill>
                    <a:srgbClr val="EB7300"/>
                  </a:solidFill>
                  <a:latin typeface="Chalkduster"/>
                  <a:ea typeface="Chalkduster"/>
                  <a:cs typeface="Chalkduster"/>
                  <a:sym typeface="Chalkduster"/>
                </a:defRPr>
              </a:lvl1pPr>
            </a:lstStyle>
            <a:p>
              <a:pPr/>
              <a:r>
                <a:t>Too Late</a:t>
              </a:r>
            </a:p>
          </p:txBody>
        </p:sp>
        <p:pic>
          <p:nvPicPr>
            <p:cNvPr id="343" name="Line" descr="Line"/>
            <p:cNvPicPr>
              <a:picLocks noChangeAspect="0"/>
            </p:cNvPicPr>
            <p:nvPr/>
          </p:nvPicPr>
          <p:blipFill>
            <a:blip r:embed="rId4">
              <a:extLst/>
            </a:blip>
            <a:stretch>
              <a:fillRect/>
            </a:stretch>
          </p:blipFill>
          <p:spPr>
            <a:xfrm rot="5938834">
              <a:off x="3336886" y="444775"/>
              <a:ext cx="681562" cy="219868"/>
            </a:xfrm>
            <a:prstGeom prst="rect">
              <a:avLst/>
            </a:prstGeom>
            <a:effectLst/>
          </p:spPr>
        </p:pic>
        <p:sp>
          <p:nvSpPr>
            <p:cNvPr id="345" name="Launch"/>
            <p:cNvSpPr txBox="1"/>
            <p:nvPr/>
          </p:nvSpPr>
          <p:spPr>
            <a:xfrm rot="16200000">
              <a:off x="3379934" y="1143379"/>
              <a:ext cx="929345"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nSpc>
                  <a:spcPct val="90000"/>
                </a:lnSpc>
                <a:defRPr sz="2200">
                  <a:solidFill>
                    <a:srgbClr val="8C8D86"/>
                  </a:solidFill>
                  <a:latin typeface="Helvetica"/>
                  <a:ea typeface="Helvetica"/>
                  <a:cs typeface="Helvetica"/>
                  <a:sym typeface="Helvetica"/>
                </a:defRPr>
              </a:lvl1pPr>
            </a:lstStyle>
            <a:p>
              <a:pPr/>
              <a:r>
                <a:t>Launch</a:t>
              </a:r>
            </a:p>
          </p:txBody>
        </p:sp>
        <p:sp>
          <p:nvSpPr>
            <p:cNvPr id="346" name="Project Timeline"/>
            <p:cNvSpPr txBox="1"/>
            <p:nvPr/>
          </p:nvSpPr>
          <p:spPr>
            <a:xfrm>
              <a:off x="1639831" y="2022007"/>
              <a:ext cx="1639132"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nSpc>
                  <a:spcPct val="90000"/>
                </a:lnSpc>
                <a:defRPr sz="1800">
                  <a:latin typeface="Helvetica"/>
                  <a:ea typeface="Helvetica"/>
                  <a:cs typeface="Helvetica"/>
                  <a:sym typeface="Helvetica"/>
                </a:defRPr>
              </a:lvl1pPr>
            </a:lstStyle>
            <a:p>
              <a:pPr/>
              <a:r>
                <a:t>Project Timeline</a:t>
              </a:r>
            </a:p>
          </p:txBody>
        </p:sp>
        <p:sp>
          <p:nvSpPr>
            <p:cNvPr id="347" name="Cost"/>
            <p:cNvSpPr txBox="1"/>
            <p:nvPr/>
          </p:nvSpPr>
          <p:spPr>
            <a:xfrm>
              <a:off x="-121339" y="821838"/>
              <a:ext cx="482737"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nSpc>
                  <a:spcPct val="90000"/>
                </a:lnSpc>
                <a:defRPr sz="1800">
                  <a:latin typeface="Helvetica"/>
                  <a:ea typeface="Helvetica"/>
                  <a:cs typeface="Helvetica"/>
                  <a:sym typeface="Helvetica"/>
                </a:defRPr>
              </a:lvl1pPr>
            </a:lstStyle>
            <a:p>
              <a:pPr/>
              <a:r>
                <a:t>Cost</a:t>
              </a:r>
            </a:p>
          </p:txBody>
        </p:sp>
      </p:gr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2" name="Design Thinking"/>
          <p:cNvSpPr txBox="1"/>
          <p:nvPr>
            <p:ph type="body" idx="13"/>
          </p:nvPr>
        </p:nvSpPr>
        <p:spPr>
          <a:prstGeom prst="rect">
            <a:avLst/>
          </a:prstGeom>
        </p:spPr>
        <p:txBody>
          <a:bodyPr/>
          <a:lstStyle/>
          <a:p>
            <a:pPr/>
            <a:r>
              <a:t>Design Thinking</a:t>
            </a:r>
          </a:p>
        </p:txBody>
      </p:sp>
      <p:sp>
        <p:nvSpPr>
          <p:cNvPr id="353" name="Test"/>
          <p:cNvSpPr txBox="1"/>
          <p:nvPr>
            <p:ph type="title"/>
          </p:nvPr>
        </p:nvSpPr>
        <p:spPr>
          <a:prstGeom prst="rect">
            <a:avLst/>
          </a:prstGeom>
        </p:spPr>
        <p:txBody>
          <a:bodyPr/>
          <a:lstStyle>
            <a:lvl1pPr defTabSz="519937">
              <a:spcBef>
                <a:spcPts val="2400"/>
              </a:spcBef>
              <a:defRPr sz="4806"/>
            </a:lvl1pPr>
          </a:lstStyle>
          <a:p>
            <a:pPr/>
            <a:r>
              <a:t>Test</a:t>
            </a:r>
          </a:p>
        </p:txBody>
      </p:sp>
      <p:sp>
        <p:nvSpPr>
          <p:cNvPr id="354" name="Test the prototype with user/customer (show, don’t tell)…"/>
          <p:cNvSpPr txBox="1"/>
          <p:nvPr>
            <p:ph type="body" idx="1"/>
          </p:nvPr>
        </p:nvSpPr>
        <p:spPr>
          <a:prstGeom prst="rect">
            <a:avLst/>
          </a:prstGeom>
        </p:spPr>
        <p:txBody>
          <a:bodyPr/>
          <a:lstStyle/>
          <a:p>
            <a:pPr defTabSz="815607">
              <a:lnSpc>
                <a:spcPct val="84600"/>
              </a:lnSpc>
              <a:spcBef>
                <a:spcPts val="700"/>
              </a:spcBef>
              <a:defRPr>
                <a:solidFill>
                  <a:srgbClr val="A6AAA9"/>
                </a:solidFill>
                <a:latin typeface="Avenir Next"/>
                <a:ea typeface="Avenir Next"/>
                <a:cs typeface="Avenir Next"/>
                <a:sym typeface="Avenir Next"/>
              </a:defRPr>
            </a:pPr>
            <a:r>
              <a:t> Test the prototype with user/customer (show, don’t tell)</a:t>
            </a:r>
          </a:p>
          <a:p>
            <a:pPr defTabSz="815607">
              <a:lnSpc>
                <a:spcPct val="84600"/>
              </a:lnSpc>
              <a:spcBef>
                <a:spcPts val="700"/>
              </a:spcBef>
              <a:defRPr>
                <a:solidFill>
                  <a:srgbClr val="A6AAA9"/>
                </a:solidFill>
                <a:latin typeface="Avenir Next"/>
                <a:ea typeface="Avenir Next"/>
                <a:cs typeface="Avenir Next"/>
                <a:sym typeface="Avenir Next"/>
              </a:defRPr>
            </a:pPr>
            <a:r>
              <a:t> Interview users:</a:t>
            </a:r>
          </a:p>
          <a:p>
            <a:pPr lvl="1" defTabSz="815607">
              <a:lnSpc>
                <a:spcPct val="84600"/>
              </a:lnSpc>
              <a:spcBef>
                <a:spcPts val="700"/>
              </a:spcBef>
              <a:defRPr sz="3000">
                <a:solidFill>
                  <a:srgbClr val="A6AAA9"/>
                </a:solidFill>
                <a:latin typeface="Avenir Next"/>
                <a:ea typeface="Avenir Next"/>
                <a:cs typeface="Avenir Next"/>
                <a:sym typeface="Avenir Next"/>
              </a:defRPr>
            </a:pPr>
            <a:r>
              <a:t>What’s working</a:t>
            </a:r>
          </a:p>
          <a:p>
            <a:pPr lvl="1" defTabSz="815607">
              <a:lnSpc>
                <a:spcPct val="84600"/>
              </a:lnSpc>
              <a:spcBef>
                <a:spcPts val="700"/>
              </a:spcBef>
              <a:defRPr sz="3000">
                <a:solidFill>
                  <a:srgbClr val="A6AAA9"/>
                </a:solidFill>
                <a:latin typeface="Avenir Next"/>
                <a:ea typeface="Avenir Next"/>
                <a:cs typeface="Avenir Next"/>
                <a:sym typeface="Avenir Next"/>
              </a:defRPr>
            </a:pPr>
            <a:r>
              <a:t>What could be improved</a:t>
            </a:r>
          </a:p>
          <a:p>
            <a:pPr lvl="1" defTabSz="815607">
              <a:lnSpc>
                <a:spcPct val="84600"/>
              </a:lnSpc>
              <a:spcBef>
                <a:spcPts val="700"/>
              </a:spcBef>
              <a:defRPr sz="3000">
                <a:solidFill>
                  <a:srgbClr val="A6AAA9"/>
                </a:solidFill>
                <a:latin typeface="Avenir Next"/>
                <a:ea typeface="Avenir Next"/>
                <a:cs typeface="Avenir Next"/>
                <a:sym typeface="Avenir Next"/>
              </a:defRPr>
            </a:pPr>
            <a:r>
              <a:t>New questions</a:t>
            </a:r>
          </a:p>
          <a:p>
            <a:pPr lvl="1" defTabSz="815607">
              <a:lnSpc>
                <a:spcPct val="84600"/>
              </a:lnSpc>
              <a:spcBef>
                <a:spcPts val="700"/>
              </a:spcBef>
              <a:defRPr sz="3000">
                <a:solidFill>
                  <a:srgbClr val="A6AAA9"/>
                </a:solidFill>
                <a:latin typeface="Avenir Next"/>
                <a:ea typeface="Avenir Next"/>
                <a:cs typeface="Avenir Next"/>
                <a:sym typeface="Avenir Next"/>
              </a:defRPr>
            </a:pPr>
            <a:r>
              <a:t>New ideas</a:t>
            </a:r>
          </a:p>
          <a:p>
            <a:pPr defTabSz="815607">
              <a:lnSpc>
                <a:spcPct val="84600"/>
              </a:lnSpc>
              <a:spcBef>
                <a:spcPts val="700"/>
              </a:spcBef>
              <a:defRPr sz="2800">
                <a:solidFill>
                  <a:srgbClr val="A6AAA9"/>
                </a:solidFill>
                <a:latin typeface="Avenir Next"/>
                <a:ea typeface="Avenir Next"/>
                <a:cs typeface="Avenir Next"/>
                <a:sym typeface="Avenir Next"/>
              </a:defRPr>
            </a:pPr>
          </a:p>
          <a:p>
            <a:pPr defTabSz="815607">
              <a:lnSpc>
                <a:spcPct val="84600"/>
              </a:lnSpc>
              <a:spcBef>
                <a:spcPts val="700"/>
              </a:spcBef>
              <a:buClrTx/>
              <a:buSzTx/>
              <a:buFontTx/>
              <a:buNone/>
              <a:defRPr>
                <a:solidFill>
                  <a:srgbClr val="A6AAA9"/>
                </a:solidFill>
                <a:latin typeface="Avenir Next"/>
                <a:ea typeface="Avenir Next"/>
                <a:cs typeface="Avenir Next"/>
                <a:sym typeface="Avenir Next"/>
              </a:defRPr>
            </a:pPr>
            <a:r>
              <a:t>..and then iterate</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8" name="Design Thinking"/>
          <p:cNvSpPr txBox="1"/>
          <p:nvPr>
            <p:ph type="body" idx="13"/>
          </p:nvPr>
        </p:nvSpPr>
        <p:spPr>
          <a:prstGeom prst="rect">
            <a:avLst/>
          </a:prstGeom>
        </p:spPr>
        <p:txBody>
          <a:bodyPr/>
          <a:lstStyle/>
          <a:p>
            <a:pPr/>
            <a:r>
              <a:t>Design Thinking</a:t>
            </a:r>
          </a:p>
        </p:txBody>
      </p:sp>
      <p:sp>
        <p:nvSpPr>
          <p:cNvPr id="359" name="Mapping Design Thinking to Design Sprint"/>
          <p:cNvSpPr txBox="1"/>
          <p:nvPr>
            <p:ph type="title"/>
          </p:nvPr>
        </p:nvSpPr>
        <p:spPr>
          <a:prstGeom prst="rect">
            <a:avLst/>
          </a:prstGeom>
        </p:spPr>
        <p:txBody>
          <a:bodyPr/>
          <a:lstStyle>
            <a:lvl1pPr defTabSz="467359">
              <a:spcBef>
                <a:spcPts val="2200"/>
              </a:spcBef>
              <a:defRPr sz="4800"/>
            </a:lvl1pPr>
          </a:lstStyle>
          <a:p>
            <a:pPr/>
            <a:r>
              <a:t>Mapping Design Thinking to Design Sprint</a:t>
            </a:r>
          </a:p>
        </p:txBody>
      </p:sp>
      <p:grpSp>
        <p:nvGrpSpPr>
          <p:cNvPr id="362" name="Group"/>
          <p:cNvGrpSpPr/>
          <p:nvPr/>
        </p:nvGrpSpPr>
        <p:grpSpPr>
          <a:xfrm>
            <a:off x="406399" y="2882899"/>
            <a:ext cx="2007585" cy="1733573"/>
            <a:chOff x="0" y="0"/>
            <a:chExt cx="2007583" cy="1733571"/>
          </a:xfrm>
        </p:grpSpPr>
        <p:sp>
          <p:nvSpPr>
            <p:cNvPr id="360" name="Shape"/>
            <p:cNvSpPr/>
            <p:nvPr/>
          </p:nvSpPr>
          <p:spPr>
            <a:xfrm>
              <a:off x="0" y="0"/>
              <a:ext cx="2007584" cy="1733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55" y="0"/>
                  </a:lnTo>
                  <a:lnTo>
                    <a:pt x="16345" y="0"/>
                  </a:lnTo>
                  <a:lnTo>
                    <a:pt x="21600" y="10800"/>
                  </a:lnTo>
                  <a:lnTo>
                    <a:pt x="16345" y="21600"/>
                  </a:lnTo>
                  <a:lnTo>
                    <a:pt x="5255" y="21600"/>
                  </a:lnTo>
                  <a:close/>
                </a:path>
              </a:pathLst>
            </a:custGeom>
            <a:solidFill>
              <a:srgbClr val="649BE4"/>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800">
                  <a:solidFill>
                    <a:srgbClr val="FFFFFF"/>
                  </a:solidFill>
                  <a:latin typeface="Helvetica Neue"/>
                  <a:ea typeface="Helvetica Neue"/>
                  <a:cs typeface="Helvetica Neue"/>
                  <a:sym typeface="Helvetica Neue"/>
                </a:defRPr>
              </a:pPr>
            </a:p>
          </p:txBody>
        </p:sp>
        <p:sp>
          <p:nvSpPr>
            <p:cNvPr id="361" name="Empathize"/>
            <p:cNvSpPr txBox="1"/>
            <p:nvPr/>
          </p:nvSpPr>
          <p:spPr>
            <a:xfrm>
              <a:off x="330115" y="701685"/>
              <a:ext cx="1347353"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defRPr b="1" cap="small" sz="2200">
                  <a:solidFill>
                    <a:srgbClr val="FFFFFF"/>
                  </a:solidFill>
                  <a:latin typeface="Helvetica"/>
                  <a:ea typeface="Helvetica"/>
                  <a:cs typeface="Helvetica"/>
                  <a:sym typeface="Helvetica"/>
                </a:defRPr>
              </a:lvl1pPr>
            </a:lstStyle>
            <a:p>
              <a:pPr/>
              <a:r>
                <a:t>Empathize</a:t>
              </a:r>
            </a:p>
          </p:txBody>
        </p:sp>
      </p:grpSp>
      <p:grpSp>
        <p:nvGrpSpPr>
          <p:cNvPr id="365" name="Group"/>
          <p:cNvGrpSpPr/>
          <p:nvPr/>
        </p:nvGrpSpPr>
        <p:grpSpPr>
          <a:xfrm>
            <a:off x="2952504" y="2882899"/>
            <a:ext cx="2007584" cy="1733573"/>
            <a:chOff x="0" y="0"/>
            <a:chExt cx="2007583" cy="1733571"/>
          </a:xfrm>
        </p:grpSpPr>
        <p:sp>
          <p:nvSpPr>
            <p:cNvPr id="363" name="Shape"/>
            <p:cNvSpPr/>
            <p:nvPr/>
          </p:nvSpPr>
          <p:spPr>
            <a:xfrm>
              <a:off x="0" y="0"/>
              <a:ext cx="2007584" cy="1733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55" y="0"/>
                  </a:lnTo>
                  <a:lnTo>
                    <a:pt x="16345" y="0"/>
                  </a:lnTo>
                  <a:lnTo>
                    <a:pt x="21600" y="10800"/>
                  </a:lnTo>
                  <a:lnTo>
                    <a:pt x="16345" y="21600"/>
                  </a:lnTo>
                  <a:lnTo>
                    <a:pt x="5255" y="21600"/>
                  </a:lnTo>
                  <a:close/>
                </a:path>
              </a:pathLst>
            </a:custGeom>
            <a:solidFill>
              <a:srgbClr val="55AB5C"/>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800">
                  <a:solidFill>
                    <a:srgbClr val="FFFFFF"/>
                  </a:solidFill>
                  <a:latin typeface="Helvetica Neue"/>
                  <a:ea typeface="Helvetica Neue"/>
                  <a:cs typeface="Helvetica Neue"/>
                  <a:sym typeface="Helvetica Neue"/>
                </a:defRPr>
              </a:pPr>
            </a:p>
          </p:txBody>
        </p:sp>
        <p:sp>
          <p:nvSpPr>
            <p:cNvPr id="364" name="Define"/>
            <p:cNvSpPr txBox="1"/>
            <p:nvPr/>
          </p:nvSpPr>
          <p:spPr>
            <a:xfrm>
              <a:off x="330115" y="701685"/>
              <a:ext cx="1347353"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b="1" cap="small" sz="2200">
                  <a:solidFill>
                    <a:srgbClr val="FFFFFF"/>
                  </a:solidFill>
                  <a:latin typeface="Helvetica"/>
                  <a:ea typeface="Helvetica"/>
                  <a:cs typeface="Helvetica"/>
                  <a:sym typeface="Helvetica"/>
                </a:defRPr>
              </a:lvl1pPr>
            </a:lstStyle>
            <a:p>
              <a:pPr/>
              <a:r>
                <a:t>Define</a:t>
              </a:r>
            </a:p>
          </p:txBody>
        </p:sp>
      </p:grpSp>
      <p:grpSp>
        <p:nvGrpSpPr>
          <p:cNvPr id="368" name="Group"/>
          <p:cNvGrpSpPr/>
          <p:nvPr/>
        </p:nvGrpSpPr>
        <p:grpSpPr>
          <a:xfrm>
            <a:off x="5498608" y="2882899"/>
            <a:ext cx="2007584" cy="1733573"/>
            <a:chOff x="0" y="0"/>
            <a:chExt cx="2007583" cy="1733571"/>
          </a:xfrm>
        </p:grpSpPr>
        <p:sp>
          <p:nvSpPr>
            <p:cNvPr id="366" name="Shape"/>
            <p:cNvSpPr/>
            <p:nvPr/>
          </p:nvSpPr>
          <p:spPr>
            <a:xfrm>
              <a:off x="0" y="0"/>
              <a:ext cx="2007584" cy="1733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55" y="0"/>
                  </a:lnTo>
                  <a:lnTo>
                    <a:pt x="16345" y="0"/>
                  </a:lnTo>
                  <a:lnTo>
                    <a:pt x="21600" y="10800"/>
                  </a:lnTo>
                  <a:lnTo>
                    <a:pt x="16345" y="21600"/>
                  </a:lnTo>
                  <a:lnTo>
                    <a:pt x="5255" y="21600"/>
                  </a:lnTo>
                  <a:close/>
                </a:path>
              </a:pathLst>
            </a:custGeom>
            <a:solidFill>
              <a:srgbClr val="F09233"/>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800">
                  <a:solidFill>
                    <a:srgbClr val="FFFFFF"/>
                  </a:solidFill>
                  <a:latin typeface="Helvetica Neue"/>
                  <a:ea typeface="Helvetica Neue"/>
                  <a:cs typeface="Helvetica Neue"/>
                  <a:sym typeface="Helvetica Neue"/>
                </a:defRPr>
              </a:pPr>
            </a:p>
          </p:txBody>
        </p:sp>
        <p:sp>
          <p:nvSpPr>
            <p:cNvPr id="367" name="Ideate"/>
            <p:cNvSpPr txBox="1"/>
            <p:nvPr/>
          </p:nvSpPr>
          <p:spPr>
            <a:xfrm>
              <a:off x="330115" y="701685"/>
              <a:ext cx="1347353"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b="1" cap="small" sz="2200">
                  <a:solidFill>
                    <a:srgbClr val="FFFFFF"/>
                  </a:solidFill>
                  <a:latin typeface="Helvetica"/>
                  <a:ea typeface="Helvetica"/>
                  <a:cs typeface="Helvetica"/>
                  <a:sym typeface="Helvetica"/>
                </a:defRPr>
              </a:lvl1pPr>
            </a:lstStyle>
            <a:p>
              <a:pPr/>
              <a:r>
                <a:t>Ideate</a:t>
              </a:r>
            </a:p>
          </p:txBody>
        </p:sp>
      </p:grpSp>
      <p:grpSp>
        <p:nvGrpSpPr>
          <p:cNvPr id="371" name="Group"/>
          <p:cNvGrpSpPr/>
          <p:nvPr/>
        </p:nvGrpSpPr>
        <p:grpSpPr>
          <a:xfrm>
            <a:off x="8044258" y="2882899"/>
            <a:ext cx="2008492" cy="1733573"/>
            <a:chOff x="-907" y="0"/>
            <a:chExt cx="2008490" cy="1733571"/>
          </a:xfrm>
        </p:grpSpPr>
        <p:sp>
          <p:nvSpPr>
            <p:cNvPr id="369" name="Shape"/>
            <p:cNvSpPr/>
            <p:nvPr/>
          </p:nvSpPr>
          <p:spPr>
            <a:xfrm>
              <a:off x="0" y="0"/>
              <a:ext cx="2007584" cy="1733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55" y="0"/>
                  </a:lnTo>
                  <a:lnTo>
                    <a:pt x="16345" y="0"/>
                  </a:lnTo>
                  <a:lnTo>
                    <a:pt x="21600" y="10800"/>
                  </a:lnTo>
                  <a:lnTo>
                    <a:pt x="16345" y="21600"/>
                  </a:lnTo>
                  <a:lnTo>
                    <a:pt x="5255" y="21600"/>
                  </a:lnTo>
                  <a:close/>
                </a:path>
              </a:pathLst>
            </a:custGeom>
            <a:solidFill>
              <a:srgbClr val="EB5D33"/>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800">
                  <a:solidFill>
                    <a:srgbClr val="FFFFFF"/>
                  </a:solidFill>
                  <a:latin typeface="Helvetica Neue"/>
                  <a:ea typeface="Helvetica Neue"/>
                  <a:cs typeface="Helvetica Neue"/>
                  <a:sym typeface="Helvetica Neue"/>
                </a:defRPr>
              </a:pPr>
            </a:p>
          </p:txBody>
        </p:sp>
        <p:sp>
          <p:nvSpPr>
            <p:cNvPr id="370" name="Prototype"/>
            <p:cNvSpPr txBox="1"/>
            <p:nvPr/>
          </p:nvSpPr>
          <p:spPr>
            <a:xfrm>
              <a:off x="-908" y="701685"/>
              <a:ext cx="1980930"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b="1" cap="small" sz="2200">
                  <a:solidFill>
                    <a:srgbClr val="FFFFFF"/>
                  </a:solidFill>
                  <a:latin typeface="Helvetica"/>
                  <a:ea typeface="Helvetica"/>
                  <a:cs typeface="Helvetica"/>
                  <a:sym typeface="Helvetica"/>
                </a:defRPr>
              </a:lvl1pPr>
            </a:lstStyle>
            <a:p>
              <a:pPr/>
              <a:r>
                <a:t>Prototype</a:t>
              </a:r>
            </a:p>
          </p:txBody>
        </p:sp>
      </p:grpSp>
      <p:grpSp>
        <p:nvGrpSpPr>
          <p:cNvPr id="374" name="Group"/>
          <p:cNvGrpSpPr/>
          <p:nvPr/>
        </p:nvGrpSpPr>
        <p:grpSpPr>
          <a:xfrm>
            <a:off x="10590817" y="2882899"/>
            <a:ext cx="2007584" cy="1733573"/>
            <a:chOff x="0" y="0"/>
            <a:chExt cx="2007583" cy="1733571"/>
          </a:xfrm>
        </p:grpSpPr>
        <p:sp>
          <p:nvSpPr>
            <p:cNvPr id="372" name="Shape"/>
            <p:cNvSpPr/>
            <p:nvPr/>
          </p:nvSpPr>
          <p:spPr>
            <a:xfrm>
              <a:off x="0" y="0"/>
              <a:ext cx="2007584" cy="1733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55" y="0"/>
                  </a:lnTo>
                  <a:lnTo>
                    <a:pt x="16345" y="0"/>
                  </a:lnTo>
                  <a:lnTo>
                    <a:pt x="21600" y="10800"/>
                  </a:lnTo>
                  <a:lnTo>
                    <a:pt x="16345" y="21600"/>
                  </a:lnTo>
                  <a:lnTo>
                    <a:pt x="5255" y="21600"/>
                  </a:lnTo>
                  <a:close/>
                </a:path>
              </a:pathLst>
            </a:custGeom>
            <a:solidFill>
              <a:srgbClr val="94281E"/>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800">
                  <a:solidFill>
                    <a:srgbClr val="FFFFFF"/>
                  </a:solidFill>
                  <a:latin typeface="Helvetica Neue"/>
                  <a:ea typeface="Helvetica Neue"/>
                  <a:cs typeface="Helvetica Neue"/>
                  <a:sym typeface="Helvetica Neue"/>
                </a:defRPr>
              </a:pPr>
            </a:p>
          </p:txBody>
        </p:sp>
        <p:sp>
          <p:nvSpPr>
            <p:cNvPr id="373" name="Test"/>
            <p:cNvSpPr txBox="1"/>
            <p:nvPr/>
          </p:nvSpPr>
          <p:spPr>
            <a:xfrm>
              <a:off x="330115" y="701685"/>
              <a:ext cx="1347353"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b="1" cap="small" sz="2200">
                  <a:solidFill>
                    <a:srgbClr val="FFFFFF"/>
                  </a:solidFill>
                  <a:latin typeface="Helvetica"/>
                  <a:ea typeface="Helvetica"/>
                  <a:cs typeface="Helvetica"/>
                  <a:sym typeface="Helvetica"/>
                </a:defRPr>
              </a:lvl1pPr>
            </a:lstStyle>
            <a:p>
              <a:pPr/>
              <a:r>
                <a:t>Test</a:t>
              </a:r>
            </a:p>
          </p:txBody>
        </p:sp>
      </p:grpSp>
      <p:sp>
        <p:nvSpPr>
          <p:cNvPr id="375" name="Module 1:  Defining the Challenge"/>
          <p:cNvSpPr/>
          <p:nvPr/>
        </p:nvSpPr>
        <p:spPr>
          <a:xfrm>
            <a:off x="480725" y="4942643"/>
            <a:ext cx="4652278" cy="822736"/>
          </a:xfrm>
          <a:prstGeom prst="roundRect">
            <a:avLst>
              <a:gd name="adj" fmla="val 23154"/>
            </a:avLst>
          </a:prstGeom>
          <a:solidFill>
            <a:schemeClr val="accent1"/>
          </a:solidFill>
          <a:ln w="12700">
            <a:miter lim="400000"/>
          </a:ln>
          <a:extLst>
            <a:ext uri="{C572A759-6A51-4108-AA02-DFA0A04FC94B}">
              <ma14:wrappingTextBoxFlag xmlns:ma14="http://schemas.microsoft.com/office/mac/drawingml/2011/main" val="1"/>
            </a:ext>
          </a:extLst>
        </p:spPr>
        <p:txBody>
          <a:bodyPr lIns="101600" tIns="101600" rIns="101600" bIns="101600" anchor="ctr"/>
          <a:lstStyle/>
          <a:p>
            <a:pPr algn="ctr">
              <a:lnSpc>
                <a:spcPct val="80000"/>
              </a:lnSpc>
              <a:spcBef>
                <a:spcPts val="0"/>
              </a:spcBef>
              <a:defRPr cap="all" sz="2200">
                <a:solidFill>
                  <a:srgbClr val="FFFFFF"/>
                </a:solidFill>
                <a:latin typeface="+mn-lt"/>
                <a:ea typeface="+mn-ea"/>
                <a:cs typeface="+mn-cs"/>
                <a:sym typeface="DIN Condensed"/>
              </a:defRPr>
            </a:pPr>
            <a:r>
              <a:t>Module 1: </a:t>
            </a:r>
            <a:br/>
            <a:r>
              <a:t>Defining the Challenge</a:t>
            </a:r>
          </a:p>
        </p:txBody>
      </p:sp>
      <p:sp>
        <p:nvSpPr>
          <p:cNvPr id="376" name="MOdule 2: Producing Solutions"/>
          <p:cNvSpPr/>
          <p:nvPr/>
        </p:nvSpPr>
        <p:spPr>
          <a:xfrm>
            <a:off x="5292783" y="4942643"/>
            <a:ext cx="2289422" cy="822736"/>
          </a:xfrm>
          <a:prstGeom prst="roundRect">
            <a:avLst>
              <a:gd name="adj" fmla="val 23154"/>
            </a:avLst>
          </a:prstGeom>
          <a:solidFill>
            <a:schemeClr val="accent1"/>
          </a:solidFill>
          <a:ln w="12700">
            <a:miter lim="400000"/>
          </a:ln>
          <a:extLst>
            <a:ext uri="{C572A759-6A51-4108-AA02-DFA0A04FC94B}">
              <ma14:wrappingTextBoxFlag xmlns:ma14="http://schemas.microsoft.com/office/mac/drawingml/2011/main" val="1"/>
            </a:ext>
          </a:extLst>
        </p:spPr>
        <p:txBody>
          <a:bodyPr lIns="101600" tIns="101600" rIns="101600" bIns="101600" anchor="ctr"/>
          <a:lstStyle/>
          <a:p>
            <a:pPr algn="ctr">
              <a:lnSpc>
                <a:spcPct val="80000"/>
              </a:lnSpc>
              <a:spcBef>
                <a:spcPts val="0"/>
              </a:spcBef>
              <a:defRPr cap="all" sz="2200">
                <a:solidFill>
                  <a:srgbClr val="FFFFFF"/>
                </a:solidFill>
                <a:latin typeface="+mn-lt"/>
                <a:ea typeface="+mn-ea"/>
                <a:cs typeface="+mn-cs"/>
                <a:sym typeface="DIN Condensed"/>
              </a:defRPr>
            </a:pPr>
            <a:r>
              <a:t>MOdule 2:</a:t>
            </a:r>
            <a:br/>
            <a:r>
              <a:t>Producing Solutions</a:t>
            </a:r>
          </a:p>
        </p:txBody>
      </p:sp>
      <p:sp>
        <p:nvSpPr>
          <p:cNvPr id="377" name="Module 4:…"/>
          <p:cNvSpPr/>
          <p:nvPr/>
        </p:nvSpPr>
        <p:spPr>
          <a:xfrm>
            <a:off x="7903793" y="4942643"/>
            <a:ext cx="2289422" cy="822736"/>
          </a:xfrm>
          <a:prstGeom prst="roundRect">
            <a:avLst>
              <a:gd name="adj" fmla="val 23154"/>
            </a:avLst>
          </a:prstGeom>
          <a:solidFill>
            <a:schemeClr val="accent1"/>
          </a:solidFill>
          <a:ln w="12700">
            <a:miter lim="400000"/>
          </a:ln>
          <a:extLst>
            <a:ext uri="{C572A759-6A51-4108-AA02-DFA0A04FC94B}">
              <ma14:wrappingTextBoxFlag xmlns:ma14="http://schemas.microsoft.com/office/mac/drawingml/2011/main" val="1"/>
            </a:ext>
          </a:extLst>
        </p:spPr>
        <p:txBody>
          <a:bodyPr lIns="101600" tIns="101600" rIns="101600" bIns="101600" anchor="ctr"/>
          <a:lstStyle/>
          <a:p>
            <a:pPr algn="ctr">
              <a:lnSpc>
                <a:spcPct val="80000"/>
              </a:lnSpc>
              <a:spcBef>
                <a:spcPts val="0"/>
              </a:spcBef>
              <a:defRPr cap="all" sz="2200">
                <a:solidFill>
                  <a:srgbClr val="FFFFFF"/>
                </a:solidFill>
                <a:latin typeface="+mn-lt"/>
                <a:ea typeface="+mn-ea"/>
                <a:cs typeface="+mn-cs"/>
                <a:sym typeface="DIN Condensed"/>
              </a:defRPr>
            </a:pPr>
            <a:r>
              <a:t>Module 4:</a:t>
            </a:r>
          </a:p>
          <a:p>
            <a:pPr algn="ctr">
              <a:lnSpc>
                <a:spcPct val="80000"/>
              </a:lnSpc>
              <a:spcBef>
                <a:spcPts val="0"/>
              </a:spcBef>
              <a:defRPr cap="all" sz="2200">
                <a:solidFill>
                  <a:srgbClr val="FFFFFF"/>
                </a:solidFill>
                <a:latin typeface="+mn-lt"/>
                <a:ea typeface="+mn-ea"/>
                <a:cs typeface="+mn-cs"/>
                <a:sym typeface="DIN Condensed"/>
              </a:defRPr>
            </a:pPr>
            <a:r>
              <a:t>the Storyboard</a:t>
            </a:r>
          </a:p>
        </p:txBody>
      </p:sp>
      <p:sp>
        <p:nvSpPr>
          <p:cNvPr id="378" name="Module 3: Deciding on Solution"/>
          <p:cNvSpPr/>
          <p:nvPr/>
        </p:nvSpPr>
        <p:spPr>
          <a:xfrm>
            <a:off x="5292783" y="5842421"/>
            <a:ext cx="2289422" cy="822736"/>
          </a:xfrm>
          <a:prstGeom prst="roundRect">
            <a:avLst>
              <a:gd name="adj" fmla="val 23154"/>
            </a:avLst>
          </a:prstGeom>
          <a:solidFill>
            <a:schemeClr val="accent1"/>
          </a:solidFill>
          <a:ln w="12700">
            <a:miter lim="400000"/>
          </a:ln>
          <a:extLst>
            <a:ext uri="{C572A759-6A51-4108-AA02-DFA0A04FC94B}">
              <ma14:wrappingTextBoxFlag xmlns:ma14="http://schemas.microsoft.com/office/mac/drawingml/2011/main" val="1"/>
            </a:ext>
          </a:extLst>
        </p:spPr>
        <p:txBody>
          <a:bodyPr lIns="101600" tIns="101600" rIns="101600" bIns="101600" anchor="ctr"/>
          <a:lstStyle/>
          <a:p>
            <a:pPr algn="ctr">
              <a:lnSpc>
                <a:spcPct val="80000"/>
              </a:lnSpc>
              <a:spcBef>
                <a:spcPts val="0"/>
              </a:spcBef>
              <a:defRPr cap="all" sz="2200">
                <a:solidFill>
                  <a:srgbClr val="FFFFFF"/>
                </a:solidFill>
                <a:latin typeface="+mn-lt"/>
                <a:ea typeface="+mn-ea"/>
                <a:cs typeface="+mn-cs"/>
                <a:sym typeface="DIN Condensed"/>
              </a:defRPr>
            </a:pPr>
            <a:r>
              <a:t>Module 3:</a:t>
            </a:r>
            <a:br/>
            <a:r>
              <a:t>Deciding on Solution</a:t>
            </a:r>
          </a:p>
        </p:txBody>
      </p:sp>
      <p:sp>
        <p:nvSpPr>
          <p:cNvPr id="379" name="Module 5: Delegate &amp; Create"/>
          <p:cNvSpPr/>
          <p:nvPr/>
        </p:nvSpPr>
        <p:spPr>
          <a:xfrm>
            <a:off x="7903794" y="5842421"/>
            <a:ext cx="2289422" cy="822736"/>
          </a:xfrm>
          <a:prstGeom prst="roundRect">
            <a:avLst>
              <a:gd name="adj" fmla="val 23154"/>
            </a:avLst>
          </a:prstGeom>
          <a:solidFill>
            <a:schemeClr val="accent1"/>
          </a:solidFill>
          <a:ln w="12700">
            <a:miter lim="400000"/>
          </a:ln>
          <a:extLst>
            <a:ext uri="{C572A759-6A51-4108-AA02-DFA0A04FC94B}">
              <ma14:wrappingTextBoxFlag xmlns:ma14="http://schemas.microsoft.com/office/mac/drawingml/2011/main" val="1"/>
            </a:ext>
          </a:extLst>
        </p:spPr>
        <p:txBody>
          <a:bodyPr lIns="101600" tIns="101600" rIns="101600" bIns="101600" anchor="ctr"/>
          <a:lstStyle/>
          <a:p>
            <a:pPr algn="ctr">
              <a:lnSpc>
                <a:spcPct val="80000"/>
              </a:lnSpc>
              <a:spcBef>
                <a:spcPts val="0"/>
              </a:spcBef>
              <a:defRPr cap="all" sz="2200">
                <a:solidFill>
                  <a:srgbClr val="FFFFFF"/>
                </a:solidFill>
                <a:latin typeface="+mn-lt"/>
                <a:ea typeface="+mn-ea"/>
                <a:cs typeface="+mn-cs"/>
                <a:sym typeface="DIN Condensed"/>
              </a:defRPr>
            </a:pPr>
            <a:r>
              <a:t>Module 5:</a:t>
            </a:r>
            <a:br/>
            <a:r>
              <a:t>Delegate &amp; Create</a:t>
            </a:r>
          </a:p>
        </p:txBody>
      </p:sp>
      <p:sp>
        <p:nvSpPr>
          <p:cNvPr id="380" name="Module 6: Create Prototype"/>
          <p:cNvSpPr/>
          <p:nvPr/>
        </p:nvSpPr>
        <p:spPr>
          <a:xfrm>
            <a:off x="7903793" y="6742200"/>
            <a:ext cx="2289422" cy="822736"/>
          </a:xfrm>
          <a:prstGeom prst="roundRect">
            <a:avLst>
              <a:gd name="adj" fmla="val 23154"/>
            </a:avLst>
          </a:prstGeom>
          <a:solidFill>
            <a:schemeClr val="accent1"/>
          </a:solidFill>
          <a:ln w="12700">
            <a:miter lim="400000"/>
          </a:ln>
          <a:extLst>
            <a:ext uri="{C572A759-6A51-4108-AA02-DFA0A04FC94B}">
              <ma14:wrappingTextBoxFlag xmlns:ma14="http://schemas.microsoft.com/office/mac/drawingml/2011/main" val="1"/>
            </a:ext>
          </a:extLst>
        </p:spPr>
        <p:txBody>
          <a:bodyPr lIns="101600" tIns="101600" rIns="101600" bIns="101600" anchor="ctr"/>
          <a:lstStyle/>
          <a:p>
            <a:pPr algn="ctr">
              <a:lnSpc>
                <a:spcPct val="80000"/>
              </a:lnSpc>
              <a:spcBef>
                <a:spcPts val="0"/>
              </a:spcBef>
              <a:defRPr cap="all" sz="2200">
                <a:solidFill>
                  <a:srgbClr val="FFFFFF"/>
                </a:solidFill>
                <a:latin typeface="+mn-lt"/>
                <a:ea typeface="+mn-ea"/>
                <a:cs typeface="+mn-cs"/>
                <a:sym typeface="DIN Condensed"/>
              </a:defRPr>
            </a:pPr>
            <a:r>
              <a:t>Module 6:</a:t>
            </a:r>
            <a:br/>
            <a:r>
              <a:t>Create Prototype</a:t>
            </a:r>
          </a:p>
        </p:txBody>
      </p:sp>
      <p:sp>
        <p:nvSpPr>
          <p:cNvPr id="381" name="Module 7: Find Testers"/>
          <p:cNvSpPr/>
          <p:nvPr/>
        </p:nvSpPr>
        <p:spPr>
          <a:xfrm>
            <a:off x="10449897" y="4942643"/>
            <a:ext cx="2289422" cy="822736"/>
          </a:xfrm>
          <a:prstGeom prst="roundRect">
            <a:avLst>
              <a:gd name="adj" fmla="val 23154"/>
            </a:avLst>
          </a:prstGeom>
          <a:solidFill>
            <a:schemeClr val="accent1"/>
          </a:solidFill>
          <a:ln w="12700">
            <a:miter lim="400000"/>
          </a:ln>
          <a:extLst>
            <a:ext uri="{C572A759-6A51-4108-AA02-DFA0A04FC94B}">
              <ma14:wrappingTextBoxFlag xmlns:ma14="http://schemas.microsoft.com/office/mac/drawingml/2011/main" val="1"/>
            </a:ext>
          </a:extLst>
        </p:spPr>
        <p:txBody>
          <a:bodyPr lIns="101600" tIns="101600" rIns="101600" bIns="101600" anchor="ctr"/>
          <a:lstStyle/>
          <a:p>
            <a:pPr algn="ctr">
              <a:lnSpc>
                <a:spcPct val="80000"/>
              </a:lnSpc>
              <a:spcBef>
                <a:spcPts val="0"/>
              </a:spcBef>
              <a:defRPr cap="all" sz="2200">
                <a:solidFill>
                  <a:srgbClr val="FFFFFF"/>
                </a:solidFill>
                <a:latin typeface="+mn-lt"/>
                <a:ea typeface="+mn-ea"/>
                <a:cs typeface="+mn-cs"/>
                <a:sym typeface="DIN Condensed"/>
              </a:defRPr>
            </a:pPr>
            <a:r>
              <a:t>Module 7:</a:t>
            </a:r>
            <a:br/>
            <a:r>
              <a:t>Find Testers</a:t>
            </a:r>
          </a:p>
        </p:txBody>
      </p:sp>
      <p:sp>
        <p:nvSpPr>
          <p:cNvPr id="382" name="Module 8: User Interviews"/>
          <p:cNvSpPr/>
          <p:nvPr/>
        </p:nvSpPr>
        <p:spPr>
          <a:xfrm>
            <a:off x="10449897" y="5842421"/>
            <a:ext cx="2289422" cy="822736"/>
          </a:xfrm>
          <a:prstGeom prst="roundRect">
            <a:avLst>
              <a:gd name="adj" fmla="val 23154"/>
            </a:avLst>
          </a:prstGeom>
          <a:solidFill>
            <a:schemeClr val="accent1"/>
          </a:solidFill>
          <a:ln w="12700">
            <a:miter lim="400000"/>
          </a:ln>
          <a:extLst>
            <a:ext uri="{C572A759-6A51-4108-AA02-DFA0A04FC94B}">
              <ma14:wrappingTextBoxFlag xmlns:ma14="http://schemas.microsoft.com/office/mac/drawingml/2011/main" val="1"/>
            </a:ext>
          </a:extLst>
        </p:spPr>
        <p:txBody>
          <a:bodyPr lIns="101600" tIns="101600" rIns="101600" bIns="101600" anchor="ctr"/>
          <a:lstStyle/>
          <a:p>
            <a:pPr algn="ctr">
              <a:lnSpc>
                <a:spcPct val="80000"/>
              </a:lnSpc>
              <a:spcBef>
                <a:spcPts val="0"/>
              </a:spcBef>
              <a:defRPr cap="all" sz="2200">
                <a:solidFill>
                  <a:srgbClr val="FFFFFF"/>
                </a:solidFill>
                <a:latin typeface="+mn-lt"/>
                <a:ea typeface="+mn-ea"/>
                <a:cs typeface="+mn-cs"/>
                <a:sym typeface="DIN Condensed"/>
              </a:defRPr>
            </a:pPr>
            <a:r>
              <a:t>Module 8:</a:t>
            </a:r>
            <a:br/>
            <a:r>
              <a:t>User Interviews</a:t>
            </a:r>
          </a:p>
        </p:txBody>
      </p:sp>
      <p:sp>
        <p:nvSpPr>
          <p:cNvPr id="383" name="Module 9: Summarize Results"/>
          <p:cNvSpPr/>
          <p:nvPr/>
        </p:nvSpPr>
        <p:spPr>
          <a:xfrm>
            <a:off x="10449897" y="6742200"/>
            <a:ext cx="2289422" cy="822736"/>
          </a:xfrm>
          <a:prstGeom prst="roundRect">
            <a:avLst>
              <a:gd name="adj" fmla="val 23154"/>
            </a:avLst>
          </a:prstGeom>
          <a:solidFill>
            <a:schemeClr val="accent1"/>
          </a:solidFill>
          <a:ln w="12700">
            <a:miter lim="400000"/>
          </a:ln>
          <a:extLst>
            <a:ext uri="{C572A759-6A51-4108-AA02-DFA0A04FC94B}">
              <ma14:wrappingTextBoxFlag xmlns:ma14="http://schemas.microsoft.com/office/mac/drawingml/2011/main" val="1"/>
            </a:ext>
          </a:extLst>
        </p:spPr>
        <p:txBody>
          <a:bodyPr lIns="101600" tIns="101600" rIns="101600" bIns="101600" anchor="ctr"/>
          <a:lstStyle/>
          <a:p>
            <a:pPr algn="ctr">
              <a:lnSpc>
                <a:spcPct val="80000"/>
              </a:lnSpc>
              <a:spcBef>
                <a:spcPts val="0"/>
              </a:spcBef>
              <a:defRPr cap="all" sz="2200">
                <a:solidFill>
                  <a:srgbClr val="FFFFFF"/>
                </a:solidFill>
                <a:latin typeface="+mn-lt"/>
                <a:ea typeface="+mn-ea"/>
                <a:cs typeface="+mn-cs"/>
                <a:sym typeface="DIN Condensed"/>
              </a:defRPr>
            </a:pPr>
            <a:r>
              <a:t>Module 9:</a:t>
            </a:r>
            <a:br/>
            <a:r>
              <a:t>Summarize Results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7" name="Design Thinking"/>
          <p:cNvSpPr txBox="1"/>
          <p:nvPr>
            <p:ph type="body" idx="13"/>
          </p:nvPr>
        </p:nvSpPr>
        <p:spPr>
          <a:prstGeom prst="rect">
            <a:avLst/>
          </a:prstGeom>
        </p:spPr>
        <p:txBody>
          <a:bodyPr/>
          <a:lstStyle/>
          <a:p>
            <a:pPr/>
            <a:r>
              <a:t>Design Thinking</a:t>
            </a:r>
          </a:p>
        </p:txBody>
      </p:sp>
      <p:sp>
        <p:nvSpPr>
          <p:cNvPr id="388" name="Final Thoughts"/>
          <p:cNvSpPr txBox="1"/>
          <p:nvPr>
            <p:ph type="title"/>
          </p:nvPr>
        </p:nvSpPr>
        <p:spPr>
          <a:prstGeom prst="rect">
            <a:avLst/>
          </a:prstGeom>
        </p:spPr>
        <p:txBody>
          <a:bodyPr/>
          <a:lstStyle>
            <a:lvl1pPr defTabSz="519937">
              <a:spcBef>
                <a:spcPts val="2400"/>
              </a:spcBef>
              <a:defRPr sz="4806"/>
            </a:lvl1pPr>
          </a:lstStyle>
          <a:p>
            <a:pPr/>
            <a:r>
              <a:t>Final Thoughts</a:t>
            </a:r>
          </a:p>
        </p:txBody>
      </p:sp>
      <p:grpSp>
        <p:nvGrpSpPr>
          <p:cNvPr id="391" name="Group"/>
          <p:cNvGrpSpPr/>
          <p:nvPr/>
        </p:nvGrpSpPr>
        <p:grpSpPr>
          <a:xfrm>
            <a:off x="1469813" y="3387090"/>
            <a:ext cx="5085081" cy="4483101"/>
            <a:chOff x="0" y="-148589"/>
            <a:chExt cx="5085080" cy="4483100"/>
          </a:xfrm>
        </p:grpSpPr>
        <p:sp>
          <p:nvSpPr>
            <p:cNvPr id="389" name="Rectangle"/>
            <p:cNvSpPr/>
            <p:nvPr/>
          </p:nvSpPr>
          <p:spPr>
            <a:xfrm>
              <a:off x="0" y="0"/>
              <a:ext cx="5085081" cy="4185921"/>
            </a:xfrm>
            <a:prstGeom prst="rect">
              <a:avLst/>
            </a:prstGeom>
            <a:solidFill>
              <a:srgbClr val="999898">
                <a:alpha val="50000"/>
              </a:srgbClr>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all" sz="8400">
                  <a:solidFill>
                    <a:srgbClr val="FFFFFF"/>
                  </a:solidFill>
                  <a:latin typeface="Helvetica Neue"/>
                  <a:ea typeface="Helvetica Neue"/>
                  <a:cs typeface="Helvetica Neue"/>
                  <a:sym typeface="Helvetica Neue"/>
                </a:defRPr>
              </a:pPr>
            </a:p>
          </p:txBody>
        </p:sp>
        <p:sp>
          <p:nvSpPr>
            <p:cNvPr id="390" name="Real Artists Ship"/>
            <p:cNvSpPr txBox="1"/>
            <p:nvPr/>
          </p:nvSpPr>
          <p:spPr>
            <a:xfrm>
              <a:off x="0" y="-148590"/>
              <a:ext cx="5085081" cy="4483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ctr">
                <a:defRPr sz="8400">
                  <a:solidFill>
                    <a:srgbClr val="FFFFFF"/>
                  </a:solidFill>
                  <a:latin typeface="Avenir Next"/>
                  <a:ea typeface="Avenir Next"/>
                  <a:cs typeface="Avenir Next"/>
                  <a:sym typeface="Avenir Next"/>
                </a:defRPr>
              </a:pPr>
              <a:r>
                <a:t>Real</a:t>
              </a:r>
              <a:br/>
              <a:r>
                <a:t>Artists</a:t>
              </a:r>
              <a:br/>
              <a:r>
                <a:t>Ship</a:t>
              </a:r>
            </a:p>
          </p:txBody>
        </p:sp>
      </p:grpSp>
      <p:grpSp>
        <p:nvGrpSpPr>
          <p:cNvPr id="394" name="Group"/>
          <p:cNvGrpSpPr/>
          <p:nvPr/>
        </p:nvGrpSpPr>
        <p:grpSpPr>
          <a:xfrm>
            <a:off x="6832599" y="3495039"/>
            <a:ext cx="5085081" cy="4267201"/>
            <a:chOff x="0" y="-9254"/>
            <a:chExt cx="5085080" cy="4267200"/>
          </a:xfrm>
        </p:grpSpPr>
        <p:sp>
          <p:nvSpPr>
            <p:cNvPr id="392" name="Rectangle"/>
            <p:cNvSpPr/>
            <p:nvPr/>
          </p:nvSpPr>
          <p:spPr>
            <a:xfrm>
              <a:off x="0" y="31385"/>
              <a:ext cx="5085081" cy="4185921"/>
            </a:xfrm>
            <a:prstGeom prst="rect">
              <a:avLst/>
            </a:prstGeom>
            <a:solidFill>
              <a:srgbClr val="444444">
                <a:alpha val="82570"/>
              </a:srgbClr>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all" sz="7600">
                  <a:solidFill>
                    <a:srgbClr val="E6C069"/>
                  </a:solidFill>
                  <a:latin typeface="Helvetica Neue"/>
                  <a:ea typeface="Helvetica Neue"/>
                  <a:cs typeface="Helvetica Neue"/>
                  <a:sym typeface="Helvetica Neue"/>
                </a:defRPr>
              </a:pPr>
            </a:p>
          </p:txBody>
        </p:sp>
        <p:sp>
          <p:nvSpPr>
            <p:cNvPr id="393" name="Don’t Let Perfect Be The Enemy of Good"/>
            <p:cNvSpPr txBox="1"/>
            <p:nvPr/>
          </p:nvSpPr>
          <p:spPr>
            <a:xfrm>
              <a:off x="0" y="-9255"/>
              <a:ext cx="5085081" cy="426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ctr">
                <a:defRPr sz="6000">
                  <a:solidFill>
                    <a:srgbClr val="FFFFFF"/>
                  </a:solidFill>
                  <a:latin typeface="Avenir Next"/>
                  <a:ea typeface="Avenir Next"/>
                  <a:cs typeface="Avenir Next"/>
                  <a:sym typeface="Avenir Next"/>
                </a:defRPr>
              </a:pPr>
              <a:r>
                <a:t>Don’t Let</a:t>
              </a:r>
              <a:br/>
              <a:r>
                <a:rPr>
                  <a:solidFill>
                    <a:schemeClr val="accent1"/>
                  </a:solidFill>
                </a:rPr>
                <a:t>Perfect</a:t>
              </a:r>
              <a:r>
                <a:t> Be The Enemy of </a:t>
              </a:r>
              <a:r>
                <a:rPr>
                  <a:solidFill>
                    <a:schemeClr val="accent1"/>
                  </a:solidFill>
                </a:rPr>
                <a:t>Good</a:t>
              </a:r>
            </a:p>
          </p:txBody>
        </p:sp>
      </p:gr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8" name="Design Thinking"/>
          <p:cNvSpPr txBox="1"/>
          <p:nvPr>
            <p:ph type="body" idx="13"/>
          </p:nvPr>
        </p:nvSpPr>
        <p:spPr>
          <a:prstGeom prst="rect">
            <a:avLst/>
          </a:prstGeom>
        </p:spPr>
        <p:txBody>
          <a:bodyPr/>
          <a:lstStyle/>
          <a:p>
            <a:pPr/>
            <a:r>
              <a:t>Design Thinking</a:t>
            </a:r>
          </a:p>
        </p:txBody>
      </p:sp>
      <p:sp>
        <p:nvSpPr>
          <p:cNvPr id="399" name="Additional Reading"/>
          <p:cNvSpPr txBox="1"/>
          <p:nvPr>
            <p:ph type="title"/>
          </p:nvPr>
        </p:nvSpPr>
        <p:spPr>
          <a:prstGeom prst="rect">
            <a:avLst/>
          </a:prstGeom>
        </p:spPr>
        <p:txBody>
          <a:bodyPr/>
          <a:lstStyle>
            <a:lvl1pPr defTabSz="519937">
              <a:spcBef>
                <a:spcPts val="2400"/>
              </a:spcBef>
              <a:defRPr sz="4806"/>
            </a:lvl1pPr>
          </a:lstStyle>
          <a:p>
            <a:pPr/>
            <a:r>
              <a:t>Additional Reading</a:t>
            </a:r>
          </a:p>
        </p:txBody>
      </p:sp>
      <p:pic>
        <p:nvPicPr>
          <p:cNvPr id="400" name="image18.png" descr="image18.png"/>
          <p:cNvPicPr>
            <a:picLocks noChangeAspect="1"/>
          </p:cNvPicPr>
          <p:nvPr/>
        </p:nvPicPr>
        <p:blipFill>
          <a:blip r:embed="rId3">
            <a:extLst/>
          </a:blip>
          <a:stretch>
            <a:fillRect/>
          </a:stretch>
        </p:blipFill>
        <p:spPr>
          <a:xfrm>
            <a:off x="2231777" y="2992341"/>
            <a:ext cx="2845968" cy="4357102"/>
          </a:xfrm>
          <a:prstGeom prst="rect">
            <a:avLst/>
          </a:prstGeom>
          <a:ln w="12700">
            <a:miter lim="400000"/>
          </a:ln>
        </p:spPr>
      </p:pic>
      <p:pic>
        <p:nvPicPr>
          <p:cNvPr id="401" name="The Bootcamp Bootleg" descr="The Bootcamp Bootleg"/>
          <p:cNvPicPr>
            <a:picLocks noChangeAspect="1"/>
          </p:cNvPicPr>
          <p:nvPr/>
        </p:nvPicPr>
        <p:blipFill>
          <a:blip r:embed="rId4">
            <a:extLst/>
          </a:blip>
          <a:stretch>
            <a:fillRect/>
          </a:stretch>
        </p:blipFill>
        <p:spPr>
          <a:xfrm rot="16200000">
            <a:off x="7500797" y="3734691"/>
            <a:ext cx="4353207" cy="2872403"/>
          </a:xfrm>
          <a:prstGeom prst="rect">
            <a:avLst/>
          </a:prstGeom>
          <a:ln w="12700">
            <a:miter lim="400000"/>
          </a:ln>
        </p:spPr>
      </p:pic>
      <p:sp>
        <p:nvSpPr>
          <p:cNvPr id="402" name="Creative Confidence  by Tom &amp; David Kelley"/>
          <p:cNvSpPr txBox="1"/>
          <p:nvPr/>
        </p:nvSpPr>
        <p:spPr>
          <a:xfrm>
            <a:off x="2380147" y="7462270"/>
            <a:ext cx="2549229" cy="57912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a:lnSpc>
                <a:spcPct val="90000"/>
              </a:lnSpc>
              <a:defRPr b="1">
                <a:latin typeface="Helvetica"/>
                <a:ea typeface="Helvetica"/>
                <a:cs typeface="Helvetica"/>
                <a:sym typeface="Helvetica"/>
              </a:defRPr>
            </a:pPr>
            <a:r>
              <a:t>Creative Confidence </a:t>
            </a:r>
            <a:br/>
            <a:r>
              <a:rPr b="0">
                <a:solidFill>
                  <a:srgbClr val="FFFFFF"/>
                </a:solidFill>
              </a:rPr>
              <a:t>by Tom &amp; David Kelley</a:t>
            </a:r>
          </a:p>
        </p:txBody>
      </p:sp>
      <p:sp>
        <p:nvSpPr>
          <p:cNvPr id="403" name="Bootcamp Bootleg by Stanford d.school">
            <a:hlinkClick r:id="rId5" invalidUrl="" action="" tgtFrame="" tooltip="" history="1" highlightClick="0" endSnd="0"/>
          </p:cNvPr>
          <p:cNvSpPr txBox="1"/>
          <p:nvPr/>
        </p:nvSpPr>
        <p:spPr>
          <a:xfrm>
            <a:off x="8462429" y="7396230"/>
            <a:ext cx="2429943"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Helvetica"/>
                <a:ea typeface="Helvetica"/>
                <a:cs typeface="Helvetica"/>
                <a:sym typeface="Helvetica"/>
              </a:defRPr>
            </a:pPr>
            <a:r>
              <a:rPr b="1"/>
              <a:t>Bootcamp Bootleg</a:t>
            </a:r>
            <a:br/>
            <a:r>
              <a:t>by Stanford d.school</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7" name="Thank you"/>
          <p:cNvSpPr txBox="1"/>
          <p:nvPr>
            <p:ph type="title"/>
          </p:nvPr>
        </p:nvSpPr>
        <p:spPr>
          <a:prstGeom prst="rect">
            <a:avLst/>
          </a:prstGeom>
        </p:spPr>
        <p:txBody>
          <a:bodyPr/>
          <a:lstStyle/>
          <a:p>
            <a:pPr/>
            <a:r>
              <a:t>Thank you</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Design Thinking"/>
          <p:cNvSpPr txBox="1"/>
          <p:nvPr>
            <p:ph type="body" idx="13"/>
          </p:nvPr>
        </p:nvSpPr>
        <p:spPr>
          <a:prstGeom prst="rect">
            <a:avLst/>
          </a:prstGeom>
        </p:spPr>
        <p:txBody>
          <a:bodyPr/>
          <a:lstStyle/>
          <a:p>
            <a:pPr/>
            <a:r>
              <a:t>Design Thinking</a:t>
            </a:r>
          </a:p>
        </p:txBody>
      </p:sp>
      <p:sp>
        <p:nvSpPr>
          <p:cNvPr id="172" name="Goal of Design Thinking"/>
          <p:cNvSpPr txBox="1"/>
          <p:nvPr>
            <p:ph type="title"/>
          </p:nvPr>
        </p:nvSpPr>
        <p:spPr>
          <a:prstGeom prst="rect">
            <a:avLst/>
          </a:prstGeom>
        </p:spPr>
        <p:txBody>
          <a:bodyPr/>
          <a:lstStyle>
            <a:lvl1pPr defTabSz="519937">
              <a:spcBef>
                <a:spcPts val="2400"/>
              </a:spcBef>
              <a:defRPr sz="4806"/>
            </a:lvl1pPr>
          </a:lstStyle>
          <a:p>
            <a:pPr/>
            <a:r>
              <a:t>Goal of Design Thinking</a:t>
            </a:r>
          </a:p>
        </p:txBody>
      </p:sp>
      <p:grpSp>
        <p:nvGrpSpPr>
          <p:cNvPr id="187" name="Group"/>
          <p:cNvGrpSpPr/>
          <p:nvPr/>
        </p:nvGrpSpPr>
        <p:grpSpPr>
          <a:xfrm>
            <a:off x="7827990" y="3072153"/>
            <a:ext cx="3005955" cy="5444444"/>
            <a:chOff x="-19049" y="-19050"/>
            <a:chExt cx="3005953" cy="5444443"/>
          </a:xfrm>
        </p:grpSpPr>
        <p:grpSp>
          <p:nvGrpSpPr>
            <p:cNvPr id="178" name="Group"/>
            <p:cNvGrpSpPr/>
            <p:nvPr/>
          </p:nvGrpSpPr>
          <p:grpSpPr>
            <a:xfrm>
              <a:off x="1017353" y="95232"/>
              <a:ext cx="1969551" cy="4841569"/>
              <a:chOff x="0" y="0"/>
              <a:chExt cx="1969550" cy="4841568"/>
            </a:xfrm>
          </p:grpSpPr>
          <p:sp>
            <p:nvSpPr>
              <p:cNvPr id="173" name="Group"/>
              <p:cNvSpPr/>
              <p:nvPr/>
            </p:nvSpPr>
            <p:spPr>
              <a:xfrm rot="5400000">
                <a:off x="903173" y="93919"/>
                <a:ext cx="1159520" cy="9716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100" y="0"/>
                    </a:lnTo>
                    <a:lnTo>
                      <a:pt x="16500" y="0"/>
                    </a:lnTo>
                    <a:lnTo>
                      <a:pt x="21600" y="10800"/>
                    </a:lnTo>
                    <a:lnTo>
                      <a:pt x="16500" y="21600"/>
                    </a:lnTo>
                    <a:lnTo>
                      <a:pt x="5100" y="21600"/>
                    </a:lnTo>
                    <a:close/>
                  </a:path>
                </a:pathLst>
              </a:custGeom>
              <a:solidFill>
                <a:srgbClr val="649BE4"/>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1400">
                    <a:solidFill>
                      <a:srgbClr val="FFFFFF"/>
                    </a:solidFill>
                    <a:latin typeface="Helvetica Neue"/>
                    <a:ea typeface="Helvetica Neue"/>
                    <a:cs typeface="Helvetica Neue"/>
                    <a:sym typeface="Helvetica Neue"/>
                  </a:defRPr>
                </a:pPr>
              </a:p>
            </p:txBody>
          </p:sp>
          <p:sp>
            <p:nvSpPr>
              <p:cNvPr id="174" name="Group"/>
              <p:cNvSpPr/>
              <p:nvPr/>
            </p:nvSpPr>
            <p:spPr>
              <a:xfrm rot="5400000">
                <a:off x="417333" y="1014432"/>
                <a:ext cx="1159520" cy="9716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100" y="0"/>
                    </a:lnTo>
                    <a:lnTo>
                      <a:pt x="16500" y="0"/>
                    </a:lnTo>
                    <a:lnTo>
                      <a:pt x="21600" y="10800"/>
                    </a:lnTo>
                    <a:lnTo>
                      <a:pt x="16500" y="21600"/>
                    </a:lnTo>
                    <a:lnTo>
                      <a:pt x="5100" y="21600"/>
                    </a:lnTo>
                    <a:close/>
                  </a:path>
                </a:pathLst>
              </a:custGeom>
              <a:solidFill>
                <a:srgbClr val="55AB5C"/>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1400">
                    <a:solidFill>
                      <a:srgbClr val="FFFFFF"/>
                    </a:solidFill>
                    <a:latin typeface="Helvetica Neue"/>
                    <a:ea typeface="Helvetica Neue"/>
                    <a:cs typeface="Helvetica Neue"/>
                    <a:sym typeface="Helvetica Neue"/>
                  </a:defRPr>
                </a:pPr>
              </a:p>
            </p:txBody>
          </p:sp>
          <p:sp>
            <p:nvSpPr>
              <p:cNvPr id="175" name="Group"/>
              <p:cNvSpPr/>
              <p:nvPr/>
            </p:nvSpPr>
            <p:spPr>
              <a:xfrm rot="5400000">
                <a:off x="903951" y="1934944"/>
                <a:ext cx="1159520" cy="9716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100" y="0"/>
                    </a:lnTo>
                    <a:lnTo>
                      <a:pt x="16500" y="0"/>
                    </a:lnTo>
                    <a:lnTo>
                      <a:pt x="21600" y="10800"/>
                    </a:lnTo>
                    <a:lnTo>
                      <a:pt x="16500" y="21600"/>
                    </a:lnTo>
                    <a:lnTo>
                      <a:pt x="5100" y="21600"/>
                    </a:lnTo>
                    <a:close/>
                  </a:path>
                </a:pathLst>
              </a:custGeom>
              <a:solidFill>
                <a:srgbClr val="F09233"/>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1400">
                    <a:solidFill>
                      <a:srgbClr val="FFFFFF"/>
                    </a:solidFill>
                    <a:latin typeface="Helvetica Neue"/>
                    <a:ea typeface="Helvetica Neue"/>
                    <a:cs typeface="Helvetica Neue"/>
                    <a:sym typeface="Helvetica Neue"/>
                  </a:defRPr>
                </a:pPr>
              </a:p>
            </p:txBody>
          </p:sp>
          <p:sp>
            <p:nvSpPr>
              <p:cNvPr id="176" name="Group"/>
              <p:cNvSpPr/>
              <p:nvPr/>
            </p:nvSpPr>
            <p:spPr>
              <a:xfrm rot="5400000">
                <a:off x="407537" y="2855457"/>
                <a:ext cx="1159520" cy="9716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100" y="0"/>
                    </a:lnTo>
                    <a:lnTo>
                      <a:pt x="16500" y="0"/>
                    </a:lnTo>
                    <a:lnTo>
                      <a:pt x="21600" y="10800"/>
                    </a:lnTo>
                    <a:lnTo>
                      <a:pt x="16500" y="21600"/>
                    </a:lnTo>
                    <a:lnTo>
                      <a:pt x="5100" y="21600"/>
                    </a:lnTo>
                    <a:close/>
                  </a:path>
                </a:pathLst>
              </a:custGeom>
              <a:solidFill>
                <a:srgbClr val="EB5D33"/>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1400">
                    <a:solidFill>
                      <a:srgbClr val="FFFFFF"/>
                    </a:solidFill>
                    <a:latin typeface="Helvetica Neue"/>
                    <a:ea typeface="Helvetica Neue"/>
                    <a:cs typeface="Helvetica Neue"/>
                    <a:sym typeface="Helvetica Neue"/>
                  </a:defRPr>
                </a:pPr>
              </a:p>
            </p:txBody>
          </p:sp>
          <p:sp>
            <p:nvSpPr>
              <p:cNvPr id="177" name="Group"/>
              <p:cNvSpPr/>
              <p:nvPr/>
            </p:nvSpPr>
            <p:spPr>
              <a:xfrm rot="5400000">
                <a:off x="-93920" y="3775969"/>
                <a:ext cx="1159519" cy="9716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100" y="0"/>
                    </a:lnTo>
                    <a:lnTo>
                      <a:pt x="16500" y="0"/>
                    </a:lnTo>
                    <a:lnTo>
                      <a:pt x="21600" y="10800"/>
                    </a:lnTo>
                    <a:lnTo>
                      <a:pt x="16500" y="21600"/>
                    </a:lnTo>
                    <a:lnTo>
                      <a:pt x="5100" y="21600"/>
                    </a:lnTo>
                    <a:close/>
                  </a:path>
                </a:pathLst>
              </a:custGeom>
              <a:solidFill>
                <a:srgbClr val="94281E"/>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1400">
                    <a:solidFill>
                      <a:srgbClr val="FFFFFF"/>
                    </a:solidFill>
                    <a:latin typeface="Helvetica Neue"/>
                    <a:ea typeface="Helvetica Neue"/>
                    <a:cs typeface="Helvetica Neue"/>
                    <a:sym typeface="Helvetica Neue"/>
                  </a:defRPr>
                </a:pPr>
              </a:p>
            </p:txBody>
          </p:sp>
        </p:grpSp>
        <p:sp>
          <p:nvSpPr>
            <p:cNvPr id="179" name="Solution"/>
            <p:cNvSpPr txBox="1"/>
            <p:nvPr/>
          </p:nvSpPr>
          <p:spPr>
            <a:xfrm>
              <a:off x="824416" y="4933461"/>
              <a:ext cx="1315258" cy="49193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ctr">
                <a:defRPr>
                  <a:solidFill>
                    <a:srgbClr val="FFFFFF"/>
                  </a:solidFill>
                  <a:latin typeface="Chalkduster"/>
                  <a:ea typeface="Chalkduster"/>
                  <a:cs typeface="Chalkduster"/>
                  <a:sym typeface="Chalkduster"/>
                </a:defRPr>
              </a:lvl1pPr>
            </a:lstStyle>
            <a:p>
              <a:pPr/>
              <a:r>
                <a:t>Solution</a:t>
              </a:r>
            </a:p>
          </p:txBody>
        </p:sp>
        <p:grpSp>
          <p:nvGrpSpPr>
            <p:cNvPr id="184" name="Group"/>
            <p:cNvGrpSpPr/>
            <p:nvPr/>
          </p:nvGrpSpPr>
          <p:grpSpPr>
            <a:xfrm>
              <a:off x="-19050" y="-19051"/>
              <a:ext cx="555081" cy="1349524"/>
              <a:chOff x="-19049" y="-19050"/>
              <a:chExt cx="555080" cy="1349522"/>
            </a:xfrm>
          </p:grpSpPr>
          <p:pic>
            <p:nvPicPr>
              <p:cNvPr id="180" name="Oval" descr="Oval"/>
              <p:cNvPicPr>
                <a:picLocks noChangeAspect="0"/>
              </p:cNvPicPr>
              <p:nvPr/>
            </p:nvPicPr>
            <p:blipFill>
              <a:blip r:embed="rId3">
                <a:extLst/>
              </a:blip>
              <a:stretch>
                <a:fillRect/>
              </a:stretch>
            </p:blipFill>
            <p:spPr>
              <a:xfrm>
                <a:off x="-19050" y="-19050"/>
                <a:ext cx="500994" cy="508847"/>
              </a:xfrm>
              <a:prstGeom prst="rect">
                <a:avLst/>
              </a:prstGeom>
              <a:effectLst/>
            </p:spPr>
          </p:pic>
          <p:pic>
            <p:nvPicPr>
              <p:cNvPr id="182" name="Shape" descr="Shape"/>
              <p:cNvPicPr>
                <a:picLocks noChangeAspect="0"/>
              </p:cNvPicPr>
              <p:nvPr/>
            </p:nvPicPr>
            <p:blipFill>
              <a:blip r:embed="rId4">
                <a:extLst/>
              </a:blip>
              <a:stretch>
                <a:fillRect/>
              </a:stretch>
            </p:blipFill>
            <p:spPr>
              <a:xfrm>
                <a:off x="28564" y="441478"/>
                <a:ext cx="507467" cy="888995"/>
              </a:xfrm>
              <a:prstGeom prst="rect">
                <a:avLst/>
              </a:prstGeom>
              <a:effectLst/>
            </p:spPr>
          </p:pic>
        </p:grpSp>
        <p:pic>
          <p:nvPicPr>
            <p:cNvPr id="185" name="Line" descr="Line"/>
            <p:cNvPicPr>
              <a:picLocks noChangeAspect="0"/>
            </p:cNvPicPr>
            <p:nvPr/>
          </p:nvPicPr>
          <p:blipFill>
            <a:blip r:embed="rId5">
              <a:extLst/>
            </a:blip>
            <a:stretch>
              <a:fillRect/>
            </a:stretch>
          </p:blipFill>
          <p:spPr>
            <a:xfrm rot="10800000">
              <a:off x="761460" y="512336"/>
              <a:ext cx="1089613" cy="279832"/>
            </a:xfrm>
            <a:prstGeom prst="rect">
              <a:avLst/>
            </a:prstGeom>
            <a:effectLst/>
          </p:spPr>
        </p:pic>
      </p:grpSp>
      <p:grpSp>
        <p:nvGrpSpPr>
          <p:cNvPr id="196" name="Group"/>
          <p:cNvGrpSpPr/>
          <p:nvPr/>
        </p:nvGrpSpPr>
        <p:grpSpPr>
          <a:xfrm>
            <a:off x="2478580" y="4007465"/>
            <a:ext cx="2155928" cy="3180461"/>
            <a:chOff x="0" y="-19050"/>
            <a:chExt cx="2155926" cy="3180459"/>
          </a:xfrm>
        </p:grpSpPr>
        <p:grpSp>
          <p:nvGrpSpPr>
            <p:cNvPr id="192" name="Group"/>
            <p:cNvGrpSpPr/>
            <p:nvPr/>
          </p:nvGrpSpPr>
          <p:grpSpPr>
            <a:xfrm>
              <a:off x="803644" y="-19051"/>
              <a:ext cx="555081" cy="1349524"/>
              <a:chOff x="-19049" y="-19050"/>
              <a:chExt cx="555080" cy="1349522"/>
            </a:xfrm>
          </p:grpSpPr>
          <p:pic>
            <p:nvPicPr>
              <p:cNvPr id="188" name="Oval" descr="Oval"/>
              <p:cNvPicPr>
                <a:picLocks noChangeAspect="0"/>
              </p:cNvPicPr>
              <p:nvPr/>
            </p:nvPicPr>
            <p:blipFill>
              <a:blip r:embed="rId3">
                <a:extLst/>
              </a:blip>
              <a:stretch>
                <a:fillRect/>
              </a:stretch>
            </p:blipFill>
            <p:spPr>
              <a:xfrm>
                <a:off x="-19050" y="-19050"/>
                <a:ext cx="500994" cy="508847"/>
              </a:xfrm>
              <a:prstGeom prst="rect">
                <a:avLst/>
              </a:prstGeom>
              <a:effectLst/>
            </p:spPr>
          </p:pic>
          <p:pic>
            <p:nvPicPr>
              <p:cNvPr id="190" name="Shape" descr="Shape"/>
              <p:cNvPicPr>
                <a:picLocks noChangeAspect="0"/>
              </p:cNvPicPr>
              <p:nvPr/>
            </p:nvPicPr>
            <p:blipFill>
              <a:blip r:embed="rId4">
                <a:extLst/>
              </a:blip>
              <a:stretch>
                <a:fillRect/>
              </a:stretch>
            </p:blipFill>
            <p:spPr>
              <a:xfrm>
                <a:off x="28564" y="441478"/>
                <a:ext cx="507467" cy="888995"/>
              </a:xfrm>
              <a:prstGeom prst="rect">
                <a:avLst/>
              </a:prstGeom>
              <a:effectLst/>
            </p:spPr>
          </p:pic>
        </p:grpSp>
        <p:pic>
          <p:nvPicPr>
            <p:cNvPr id="193" name="Line" descr="Line"/>
            <p:cNvPicPr>
              <a:picLocks noChangeAspect="0"/>
            </p:cNvPicPr>
            <p:nvPr/>
          </p:nvPicPr>
          <p:blipFill>
            <a:blip r:embed="rId6">
              <a:extLst/>
            </a:blip>
            <a:stretch>
              <a:fillRect/>
            </a:stretch>
          </p:blipFill>
          <p:spPr>
            <a:xfrm rot="16200000">
              <a:off x="554543" y="1803821"/>
              <a:ext cx="1035260" cy="279832"/>
            </a:xfrm>
            <a:prstGeom prst="rect">
              <a:avLst/>
            </a:prstGeom>
            <a:effectLst/>
          </p:spPr>
        </p:pic>
        <p:sp>
          <p:nvSpPr>
            <p:cNvPr id="195" name="Solution"/>
            <p:cNvSpPr txBox="1"/>
            <p:nvPr/>
          </p:nvSpPr>
          <p:spPr>
            <a:xfrm>
              <a:off x="0" y="2405135"/>
              <a:ext cx="2155927" cy="7562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ctr" defTabSz="587022">
                <a:spcBef>
                  <a:spcPts val="0"/>
                </a:spcBef>
                <a:defRPr sz="3400">
                  <a:solidFill>
                    <a:srgbClr val="FFFFFF"/>
                  </a:solidFill>
                  <a:latin typeface="Chalkduster"/>
                  <a:ea typeface="Chalkduster"/>
                  <a:cs typeface="Chalkduster"/>
                  <a:sym typeface="Chalkduster"/>
                </a:defRPr>
              </a:lvl1pPr>
            </a:lstStyle>
            <a:p>
              <a:pPr/>
              <a:r>
                <a:t>Solution</a:t>
              </a:r>
            </a:p>
          </p:txBody>
        </p:sp>
      </p:grpSp>
      <p:sp>
        <p:nvSpPr>
          <p:cNvPr id="197" name="Move from this…"/>
          <p:cNvSpPr txBox="1"/>
          <p:nvPr/>
        </p:nvSpPr>
        <p:spPr>
          <a:xfrm>
            <a:off x="1576038" y="2303670"/>
            <a:ext cx="3616983"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3400">
                <a:solidFill>
                  <a:srgbClr val="EB7300"/>
                </a:solidFill>
                <a:latin typeface="Helvetica"/>
                <a:ea typeface="Helvetica"/>
                <a:cs typeface="Helvetica"/>
                <a:sym typeface="Helvetica"/>
              </a:defRPr>
            </a:lvl1pPr>
          </a:lstStyle>
          <a:p>
            <a:pPr/>
            <a:r>
              <a:t>Move from this…</a:t>
            </a:r>
          </a:p>
        </p:txBody>
      </p:sp>
      <p:sp>
        <p:nvSpPr>
          <p:cNvPr id="198" name="… to this."/>
          <p:cNvSpPr txBox="1"/>
          <p:nvPr/>
        </p:nvSpPr>
        <p:spPr>
          <a:xfrm>
            <a:off x="8331536" y="2303670"/>
            <a:ext cx="208122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defTabSz="587022">
              <a:spcBef>
                <a:spcPts val="0"/>
              </a:spcBef>
              <a:defRPr b="1" sz="3400">
                <a:solidFill>
                  <a:srgbClr val="EB7300"/>
                </a:solidFill>
                <a:latin typeface="Helvetica"/>
                <a:ea typeface="Helvetica"/>
                <a:cs typeface="Helvetica"/>
                <a:sym typeface="Helvetica"/>
              </a:defRPr>
            </a:lvl1pPr>
          </a:lstStyle>
          <a:p>
            <a:pPr/>
            <a:r>
              <a:t>… to this.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7"/>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9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198"/>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18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6" grpId="2"/>
      <p:bldP build="whole" bldLvl="1" animBg="1" rev="0" advAuto="0" spid="197" grpId="1"/>
      <p:bldP build="whole" bldLvl="1" animBg="1" rev="0" advAuto="0" spid="198" grpId="3"/>
      <p:bldP build="whole" bldLvl="1" animBg="1" rev="0" advAuto="0" spid="187" grpId="4"/>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Design Thinking"/>
          <p:cNvSpPr txBox="1"/>
          <p:nvPr>
            <p:ph type="body" idx="13"/>
          </p:nvPr>
        </p:nvSpPr>
        <p:spPr>
          <a:prstGeom prst="rect">
            <a:avLst/>
          </a:prstGeom>
        </p:spPr>
        <p:txBody>
          <a:bodyPr/>
          <a:lstStyle/>
          <a:p>
            <a:pPr/>
            <a:r>
              <a:t>Design Thinking</a:t>
            </a:r>
          </a:p>
        </p:txBody>
      </p:sp>
      <p:sp>
        <p:nvSpPr>
          <p:cNvPr id="203" name="Mindsets"/>
          <p:cNvSpPr txBox="1"/>
          <p:nvPr>
            <p:ph type="title"/>
          </p:nvPr>
        </p:nvSpPr>
        <p:spPr>
          <a:prstGeom prst="rect">
            <a:avLst/>
          </a:prstGeom>
        </p:spPr>
        <p:txBody>
          <a:bodyPr/>
          <a:lstStyle>
            <a:lvl1pPr defTabSz="519937">
              <a:spcBef>
                <a:spcPts val="2400"/>
              </a:spcBef>
              <a:defRPr sz="4806"/>
            </a:lvl1pPr>
          </a:lstStyle>
          <a:p>
            <a:pPr/>
            <a:r>
              <a:t>Mindsets</a:t>
            </a:r>
          </a:p>
        </p:txBody>
      </p:sp>
      <p:grpSp>
        <p:nvGrpSpPr>
          <p:cNvPr id="206" name="Group"/>
          <p:cNvGrpSpPr/>
          <p:nvPr/>
        </p:nvGrpSpPr>
        <p:grpSpPr>
          <a:xfrm>
            <a:off x="1097527" y="2595331"/>
            <a:ext cx="3698133" cy="1049287"/>
            <a:chOff x="0" y="0"/>
            <a:chExt cx="3698132" cy="1049286"/>
          </a:xfrm>
        </p:grpSpPr>
        <p:sp>
          <p:nvSpPr>
            <p:cNvPr id="204" name="Show Don’t Tell"/>
            <p:cNvSpPr txBox="1"/>
            <p:nvPr/>
          </p:nvSpPr>
          <p:spPr>
            <a:xfrm>
              <a:off x="1098328" y="327793"/>
              <a:ext cx="2599805" cy="393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nSpc>
                  <a:spcPct val="90000"/>
                </a:lnSpc>
                <a:defRPr b="1" sz="2600">
                  <a:solidFill>
                    <a:schemeClr val="accent1"/>
                  </a:solidFill>
                  <a:latin typeface="Helvetica"/>
                  <a:ea typeface="Helvetica"/>
                  <a:cs typeface="Helvetica"/>
                  <a:sym typeface="Helvetica"/>
                </a:defRPr>
              </a:lvl1pPr>
            </a:lstStyle>
            <a:p>
              <a:pPr/>
              <a:r>
                <a:t>Show Don’t Tell</a:t>
              </a:r>
            </a:p>
          </p:txBody>
        </p:sp>
        <p:pic>
          <p:nvPicPr>
            <p:cNvPr id="205" name="Image" descr="Image"/>
            <p:cNvPicPr>
              <a:picLocks noChangeAspect="1"/>
            </p:cNvPicPr>
            <p:nvPr/>
          </p:nvPicPr>
          <p:blipFill>
            <a:blip r:embed="rId3">
              <a:extLst/>
            </a:blip>
            <a:stretch>
              <a:fillRect/>
            </a:stretch>
          </p:blipFill>
          <p:spPr>
            <a:xfrm>
              <a:off x="0" y="0"/>
              <a:ext cx="914927" cy="1049287"/>
            </a:xfrm>
            <a:prstGeom prst="rect">
              <a:avLst/>
            </a:prstGeom>
            <a:ln w="12700" cap="flat">
              <a:noFill/>
              <a:miter lim="400000"/>
            </a:ln>
            <a:effectLst/>
          </p:spPr>
        </p:pic>
      </p:grpSp>
      <p:grpSp>
        <p:nvGrpSpPr>
          <p:cNvPr id="209" name="Group"/>
          <p:cNvGrpSpPr/>
          <p:nvPr/>
        </p:nvGrpSpPr>
        <p:grpSpPr>
          <a:xfrm>
            <a:off x="1057150" y="7734354"/>
            <a:ext cx="4310164" cy="1002454"/>
            <a:chOff x="0" y="0"/>
            <a:chExt cx="4310163" cy="1002453"/>
          </a:xfrm>
        </p:grpSpPr>
        <p:sp>
          <p:nvSpPr>
            <p:cNvPr id="207" name="Bias Toward Action"/>
            <p:cNvSpPr txBox="1"/>
            <p:nvPr/>
          </p:nvSpPr>
          <p:spPr>
            <a:xfrm>
              <a:off x="1138704" y="304375"/>
              <a:ext cx="3171460" cy="393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nSpc>
                  <a:spcPct val="90000"/>
                </a:lnSpc>
                <a:defRPr b="1" sz="2600">
                  <a:solidFill>
                    <a:schemeClr val="accent1"/>
                  </a:solidFill>
                  <a:latin typeface="Helvetica"/>
                  <a:ea typeface="Helvetica"/>
                  <a:cs typeface="Helvetica"/>
                  <a:sym typeface="Helvetica"/>
                </a:defRPr>
              </a:lvl1pPr>
            </a:lstStyle>
            <a:p>
              <a:pPr/>
              <a:r>
                <a:t>Bias Toward Action</a:t>
              </a:r>
            </a:p>
          </p:txBody>
        </p:sp>
        <p:pic>
          <p:nvPicPr>
            <p:cNvPr id="208" name="Image" descr="Image"/>
            <p:cNvPicPr>
              <a:picLocks noChangeAspect="1"/>
            </p:cNvPicPr>
            <p:nvPr/>
          </p:nvPicPr>
          <p:blipFill>
            <a:blip r:embed="rId4">
              <a:extLst/>
            </a:blip>
            <a:stretch>
              <a:fillRect/>
            </a:stretch>
          </p:blipFill>
          <p:spPr>
            <a:xfrm>
              <a:off x="0" y="0"/>
              <a:ext cx="995681" cy="1002454"/>
            </a:xfrm>
            <a:prstGeom prst="rect">
              <a:avLst/>
            </a:prstGeom>
            <a:ln w="12700" cap="flat">
              <a:noFill/>
              <a:miter lim="400000"/>
            </a:ln>
            <a:effectLst/>
          </p:spPr>
        </p:pic>
      </p:grpSp>
      <p:grpSp>
        <p:nvGrpSpPr>
          <p:cNvPr id="212" name="Group"/>
          <p:cNvGrpSpPr/>
          <p:nvPr/>
        </p:nvGrpSpPr>
        <p:grpSpPr>
          <a:xfrm>
            <a:off x="6773657" y="6022378"/>
            <a:ext cx="4864185" cy="1002454"/>
            <a:chOff x="0" y="0"/>
            <a:chExt cx="4864184" cy="1002453"/>
          </a:xfrm>
        </p:grpSpPr>
        <p:sp>
          <p:nvSpPr>
            <p:cNvPr id="210" name="Radical Collaboration"/>
            <p:cNvSpPr txBox="1"/>
            <p:nvPr/>
          </p:nvSpPr>
          <p:spPr>
            <a:xfrm>
              <a:off x="1254390" y="304376"/>
              <a:ext cx="3609795" cy="393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nSpc>
                  <a:spcPct val="90000"/>
                </a:lnSpc>
                <a:defRPr b="1" sz="2600">
                  <a:solidFill>
                    <a:schemeClr val="accent1"/>
                  </a:solidFill>
                  <a:latin typeface="Helvetica"/>
                  <a:ea typeface="Helvetica"/>
                  <a:cs typeface="Helvetica"/>
                  <a:sym typeface="Helvetica"/>
                </a:defRPr>
              </a:lvl1pPr>
            </a:lstStyle>
            <a:p>
              <a:pPr/>
              <a:r>
                <a:t>Radical Collaboration</a:t>
              </a:r>
            </a:p>
          </p:txBody>
        </p:sp>
        <p:pic>
          <p:nvPicPr>
            <p:cNvPr id="211" name="Image" descr="Image"/>
            <p:cNvPicPr>
              <a:picLocks noChangeAspect="1"/>
            </p:cNvPicPr>
            <p:nvPr/>
          </p:nvPicPr>
          <p:blipFill>
            <a:blip r:embed="rId5">
              <a:extLst/>
            </a:blip>
            <a:stretch>
              <a:fillRect/>
            </a:stretch>
          </p:blipFill>
          <p:spPr>
            <a:xfrm>
              <a:off x="0" y="0"/>
              <a:ext cx="988907" cy="1002454"/>
            </a:xfrm>
            <a:prstGeom prst="rect">
              <a:avLst/>
            </a:prstGeom>
            <a:ln w="12700" cap="flat">
              <a:noFill/>
              <a:miter lim="400000"/>
            </a:ln>
            <a:effectLst/>
          </p:spPr>
        </p:pic>
      </p:grpSp>
      <p:grpSp>
        <p:nvGrpSpPr>
          <p:cNvPr id="215" name="Group"/>
          <p:cNvGrpSpPr/>
          <p:nvPr/>
        </p:nvGrpSpPr>
        <p:grpSpPr>
          <a:xfrm>
            <a:off x="6720648" y="4317176"/>
            <a:ext cx="4803363" cy="1016001"/>
            <a:chOff x="0" y="0"/>
            <a:chExt cx="4803361" cy="1016000"/>
          </a:xfrm>
        </p:grpSpPr>
        <p:sp>
          <p:nvSpPr>
            <p:cNvPr id="213" name="Be Mindful Of Process"/>
            <p:cNvSpPr txBox="1"/>
            <p:nvPr/>
          </p:nvSpPr>
          <p:spPr>
            <a:xfrm>
              <a:off x="1267937" y="311149"/>
              <a:ext cx="3535425" cy="393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nSpc>
                  <a:spcPct val="90000"/>
                </a:lnSpc>
                <a:defRPr b="1" sz="2600">
                  <a:solidFill>
                    <a:schemeClr val="accent1"/>
                  </a:solidFill>
                  <a:latin typeface="Helvetica"/>
                  <a:ea typeface="Helvetica"/>
                  <a:cs typeface="Helvetica"/>
                  <a:sym typeface="Helvetica"/>
                </a:defRPr>
              </a:lvl1pPr>
            </a:lstStyle>
            <a:p>
              <a:pPr/>
              <a:r>
                <a:t>Be Mindful Of Process</a:t>
              </a:r>
            </a:p>
          </p:txBody>
        </p:sp>
        <p:pic>
          <p:nvPicPr>
            <p:cNvPr id="214" name="Image" descr="Image"/>
            <p:cNvPicPr>
              <a:picLocks noChangeAspect="1"/>
            </p:cNvPicPr>
            <p:nvPr/>
          </p:nvPicPr>
          <p:blipFill>
            <a:blip r:embed="rId6">
              <a:extLst/>
            </a:blip>
            <a:stretch>
              <a:fillRect/>
            </a:stretch>
          </p:blipFill>
          <p:spPr>
            <a:xfrm>
              <a:off x="0" y="0"/>
              <a:ext cx="1016001" cy="1016001"/>
            </a:xfrm>
            <a:prstGeom prst="rect">
              <a:avLst/>
            </a:prstGeom>
            <a:ln w="12700" cap="flat">
              <a:noFill/>
              <a:miter lim="400000"/>
            </a:ln>
            <a:effectLst/>
          </p:spPr>
        </p:pic>
      </p:grpSp>
      <p:grpSp>
        <p:nvGrpSpPr>
          <p:cNvPr id="218" name="Group"/>
          <p:cNvGrpSpPr/>
          <p:nvPr/>
        </p:nvGrpSpPr>
        <p:grpSpPr>
          <a:xfrm>
            <a:off x="6766687" y="2611974"/>
            <a:ext cx="3170581" cy="1016001"/>
            <a:chOff x="0" y="0"/>
            <a:chExt cx="3170580" cy="1016000"/>
          </a:xfrm>
        </p:grpSpPr>
        <p:sp>
          <p:nvSpPr>
            <p:cNvPr id="216" name="Craft Clarity"/>
            <p:cNvSpPr txBox="1"/>
            <p:nvPr/>
          </p:nvSpPr>
          <p:spPr>
            <a:xfrm>
              <a:off x="1267936" y="306140"/>
              <a:ext cx="1902645" cy="393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nSpc>
                  <a:spcPct val="90000"/>
                </a:lnSpc>
                <a:defRPr b="1" sz="2600">
                  <a:solidFill>
                    <a:schemeClr val="accent1"/>
                  </a:solidFill>
                  <a:latin typeface="Helvetica"/>
                  <a:ea typeface="Helvetica"/>
                  <a:cs typeface="Helvetica"/>
                  <a:sym typeface="Helvetica"/>
                </a:defRPr>
              </a:lvl1pPr>
            </a:lstStyle>
            <a:p>
              <a:pPr/>
              <a:r>
                <a:t>Craft Clarity</a:t>
              </a:r>
            </a:p>
          </p:txBody>
        </p:sp>
        <p:pic>
          <p:nvPicPr>
            <p:cNvPr id="217" name="Image" descr="Image"/>
            <p:cNvPicPr>
              <a:picLocks noChangeAspect="1"/>
            </p:cNvPicPr>
            <p:nvPr/>
          </p:nvPicPr>
          <p:blipFill>
            <a:blip r:embed="rId7">
              <a:extLst/>
            </a:blip>
            <a:stretch>
              <a:fillRect/>
            </a:stretch>
          </p:blipFill>
          <p:spPr>
            <a:xfrm>
              <a:off x="0" y="0"/>
              <a:ext cx="1016001" cy="1016001"/>
            </a:xfrm>
            <a:prstGeom prst="rect">
              <a:avLst/>
            </a:prstGeom>
            <a:ln w="12700" cap="flat">
              <a:noFill/>
              <a:miter lim="400000"/>
            </a:ln>
            <a:effectLst/>
          </p:spPr>
        </p:pic>
      </p:grpSp>
      <p:grpSp>
        <p:nvGrpSpPr>
          <p:cNvPr id="221" name="Group"/>
          <p:cNvGrpSpPr/>
          <p:nvPr/>
        </p:nvGrpSpPr>
        <p:grpSpPr>
          <a:xfrm>
            <a:off x="1121497" y="4290083"/>
            <a:ext cx="5238437" cy="1070187"/>
            <a:chOff x="0" y="0"/>
            <a:chExt cx="5238436" cy="1070186"/>
          </a:xfrm>
        </p:grpSpPr>
        <p:sp>
          <p:nvSpPr>
            <p:cNvPr id="219" name="Focus on Human Values"/>
            <p:cNvSpPr txBox="1"/>
            <p:nvPr/>
          </p:nvSpPr>
          <p:spPr>
            <a:xfrm>
              <a:off x="1074358" y="389866"/>
              <a:ext cx="4164079" cy="393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nSpc>
                  <a:spcPct val="90000"/>
                </a:lnSpc>
                <a:defRPr b="1" sz="2600">
                  <a:solidFill>
                    <a:schemeClr val="accent1"/>
                  </a:solidFill>
                  <a:latin typeface="Helvetica"/>
                  <a:ea typeface="Helvetica"/>
                  <a:cs typeface="Helvetica"/>
                  <a:sym typeface="Helvetica"/>
                </a:defRPr>
              </a:lvl1pPr>
            </a:lstStyle>
            <a:p>
              <a:pPr/>
              <a:r>
                <a:t>Focus on Human Values</a:t>
              </a:r>
            </a:p>
          </p:txBody>
        </p:sp>
        <p:pic>
          <p:nvPicPr>
            <p:cNvPr id="220" name="Image" descr="Image"/>
            <p:cNvPicPr>
              <a:picLocks noChangeAspect="1"/>
            </p:cNvPicPr>
            <p:nvPr/>
          </p:nvPicPr>
          <p:blipFill>
            <a:blip r:embed="rId8">
              <a:extLst/>
            </a:blip>
            <a:stretch>
              <a:fillRect/>
            </a:stretch>
          </p:blipFill>
          <p:spPr>
            <a:xfrm>
              <a:off x="0" y="0"/>
              <a:ext cx="866987" cy="1070187"/>
            </a:xfrm>
            <a:prstGeom prst="rect">
              <a:avLst/>
            </a:prstGeom>
            <a:ln w="12700" cap="flat">
              <a:noFill/>
              <a:miter lim="400000"/>
            </a:ln>
            <a:effectLst/>
          </p:spPr>
        </p:pic>
      </p:grpSp>
      <p:grpSp>
        <p:nvGrpSpPr>
          <p:cNvPr id="224" name="Group"/>
          <p:cNvGrpSpPr/>
          <p:nvPr/>
        </p:nvGrpSpPr>
        <p:grpSpPr>
          <a:xfrm>
            <a:off x="1101177" y="6029151"/>
            <a:ext cx="5181189" cy="1002455"/>
            <a:chOff x="0" y="0"/>
            <a:chExt cx="5181188" cy="1002453"/>
          </a:xfrm>
        </p:grpSpPr>
        <p:sp>
          <p:nvSpPr>
            <p:cNvPr id="222" name="Embrace Experimentation"/>
            <p:cNvSpPr txBox="1"/>
            <p:nvPr/>
          </p:nvSpPr>
          <p:spPr>
            <a:xfrm>
              <a:off x="1094678" y="304377"/>
              <a:ext cx="4086511" cy="393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nSpc>
                  <a:spcPct val="90000"/>
                </a:lnSpc>
                <a:defRPr b="1" sz="2600">
                  <a:solidFill>
                    <a:schemeClr val="accent1"/>
                  </a:solidFill>
                  <a:latin typeface="Helvetica"/>
                  <a:ea typeface="Helvetica"/>
                  <a:cs typeface="Helvetica"/>
                  <a:sym typeface="Helvetica"/>
                </a:defRPr>
              </a:lvl1pPr>
            </a:lstStyle>
            <a:p>
              <a:pPr/>
              <a:r>
                <a:t>Embrace Experimentation</a:t>
              </a:r>
            </a:p>
          </p:txBody>
        </p:sp>
        <p:pic>
          <p:nvPicPr>
            <p:cNvPr id="223" name="Image" descr="Image"/>
            <p:cNvPicPr>
              <a:picLocks noChangeAspect="1"/>
            </p:cNvPicPr>
            <p:nvPr/>
          </p:nvPicPr>
          <p:blipFill>
            <a:blip r:embed="rId9">
              <a:extLst/>
            </a:blip>
            <a:stretch>
              <a:fillRect/>
            </a:stretch>
          </p:blipFill>
          <p:spPr>
            <a:xfrm>
              <a:off x="0" y="0"/>
              <a:ext cx="907627" cy="1002454"/>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Design Thinking"/>
          <p:cNvSpPr txBox="1"/>
          <p:nvPr>
            <p:ph type="body" idx="13"/>
          </p:nvPr>
        </p:nvSpPr>
        <p:spPr>
          <a:prstGeom prst="rect">
            <a:avLst/>
          </a:prstGeom>
        </p:spPr>
        <p:txBody>
          <a:bodyPr/>
          <a:lstStyle/>
          <a:p>
            <a:pPr/>
            <a:r>
              <a:t>Design Thinking</a:t>
            </a:r>
          </a:p>
        </p:txBody>
      </p:sp>
      <p:sp>
        <p:nvSpPr>
          <p:cNvPr id="229" name="Components"/>
          <p:cNvSpPr txBox="1"/>
          <p:nvPr>
            <p:ph type="title"/>
          </p:nvPr>
        </p:nvSpPr>
        <p:spPr>
          <a:prstGeom prst="rect">
            <a:avLst/>
          </a:prstGeom>
        </p:spPr>
        <p:txBody>
          <a:bodyPr/>
          <a:lstStyle>
            <a:lvl1pPr defTabSz="519937">
              <a:spcBef>
                <a:spcPts val="2400"/>
              </a:spcBef>
              <a:defRPr sz="4806"/>
            </a:lvl1pPr>
          </a:lstStyle>
          <a:p>
            <a:pPr/>
            <a:r>
              <a:t>Components</a:t>
            </a:r>
          </a:p>
        </p:txBody>
      </p:sp>
      <p:grpSp>
        <p:nvGrpSpPr>
          <p:cNvPr id="245" name="Group"/>
          <p:cNvGrpSpPr/>
          <p:nvPr/>
        </p:nvGrpSpPr>
        <p:grpSpPr>
          <a:xfrm>
            <a:off x="2378804" y="3936295"/>
            <a:ext cx="8382658" cy="3513872"/>
            <a:chOff x="0" y="0"/>
            <a:chExt cx="8382657" cy="3513871"/>
          </a:xfrm>
        </p:grpSpPr>
        <p:grpSp>
          <p:nvGrpSpPr>
            <p:cNvPr id="232" name="Group"/>
            <p:cNvGrpSpPr/>
            <p:nvPr/>
          </p:nvGrpSpPr>
          <p:grpSpPr>
            <a:xfrm>
              <a:off x="0" y="1387"/>
              <a:ext cx="2007584" cy="1733573"/>
              <a:chOff x="0" y="0"/>
              <a:chExt cx="2007583" cy="1733571"/>
            </a:xfrm>
          </p:grpSpPr>
          <p:sp>
            <p:nvSpPr>
              <p:cNvPr id="230" name="Shape"/>
              <p:cNvSpPr/>
              <p:nvPr/>
            </p:nvSpPr>
            <p:spPr>
              <a:xfrm>
                <a:off x="0" y="0"/>
                <a:ext cx="2007584" cy="1733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55" y="0"/>
                    </a:lnTo>
                    <a:lnTo>
                      <a:pt x="16345" y="0"/>
                    </a:lnTo>
                    <a:lnTo>
                      <a:pt x="21600" y="10800"/>
                    </a:lnTo>
                    <a:lnTo>
                      <a:pt x="16345" y="21600"/>
                    </a:lnTo>
                    <a:lnTo>
                      <a:pt x="5255" y="21600"/>
                    </a:lnTo>
                    <a:close/>
                  </a:path>
                </a:pathLst>
              </a:custGeom>
              <a:solidFill>
                <a:srgbClr val="649BE4"/>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800">
                    <a:solidFill>
                      <a:srgbClr val="FFFFFF"/>
                    </a:solidFill>
                    <a:latin typeface="Helvetica Neue"/>
                    <a:ea typeface="Helvetica Neue"/>
                    <a:cs typeface="Helvetica Neue"/>
                    <a:sym typeface="Helvetica Neue"/>
                  </a:defRPr>
                </a:pPr>
              </a:p>
            </p:txBody>
          </p:sp>
          <p:sp>
            <p:nvSpPr>
              <p:cNvPr id="231" name="Empathize"/>
              <p:cNvSpPr txBox="1"/>
              <p:nvPr/>
            </p:nvSpPr>
            <p:spPr>
              <a:xfrm>
                <a:off x="330115" y="701685"/>
                <a:ext cx="1347353"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defRPr b="1" cap="small" sz="2200">
                    <a:solidFill>
                      <a:srgbClr val="FFFFFF"/>
                    </a:solidFill>
                    <a:latin typeface="Helvetica"/>
                    <a:ea typeface="Helvetica"/>
                    <a:cs typeface="Helvetica"/>
                    <a:sym typeface="Helvetica"/>
                  </a:defRPr>
                </a:lvl1pPr>
              </a:lstStyle>
              <a:p>
                <a:pPr/>
                <a:r>
                  <a:t>Empathize</a:t>
                </a:r>
              </a:p>
            </p:txBody>
          </p:sp>
        </p:grpSp>
        <p:grpSp>
          <p:nvGrpSpPr>
            <p:cNvPr id="235" name="Group"/>
            <p:cNvGrpSpPr/>
            <p:nvPr/>
          </p:nvGrpSpPr>
          <p:grpSpPr>
            <a:xfrm>
              <a:off x="1593768" y="868172"/>
              <a:ext cx="2007584" cy="1733573"/>
              <a:chOff x="0" y="0"/>
              <a:chExt cx="2007583" cy="1733571"/>
            </a:xfrm>
          </p:grpSpPr>
          <p:sp>
            <p:nvSpPr>
              <p:cNvPr id="233" name="Shape"/>
              <p:cNvSpPr/>
              <p:nvPr/>
            </p:nvSpPr>
            <p:spPr>
              <a:xfrm>
                <a:off x="0" y="0"/>
                <a:ext cx="2007584" cy="1733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55" y="0"/>
                    </a:lnTo>
                    <a:lnTo>
                      <a:pt x="16345" y="0"/>
                    </a:lnTo>
                    <a:lnTo>
                      <a:pt x="21600" y="10800"/>
                    </a:lnTo>
                    <a:lnTo>
                      <a:pt x="16345" y="21600"/>
                    </a:lnTo>
                    <a:lnTo>
                      <a:pt x="5255" y="21600"/>
                    </a:lnTo>
                    <a:close/>
                  </a:path>
                </a:pathLst>
              </a:custGeom>
              <a:solidFill>
                <a:srgbClr val="55AB5C"/>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800">
                    <a:solidFill>
                      <a:srgbClr val="FFFFFF"/>
                    </a:solidFill>
                    <a:latin typeface="Helvetica Neue"/>
                    <a:ea typeface="Helvetica Neue"/>
                    <a:cs typeface="Helvetica Neue"/>
                    <a:sym typeface="Helvetica Neue"/>
                  </a:defRPr>
                </a:pPr>
              </a:p>
            </p:txBody>
          </p:sp>
          <p:sp>
            <p:nvSpPr>
              <p:cNvPr id="234" name="Define"/>
              <p:cNvSpPr txBox="1"/>
              <p:nvPr/>
            </p:nvSpPr>
            <p:spPr>
              <a:xfrm>
                <a:off x="330115" y="701685"/>
                <a:ext cx="1347353"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b="1" cap="small" sz="2200">
                    <a:solidFill>
                      <a:srgbClr val="FFFFFF"/>
                    </a:solidFill>
                    <a:latin typeface="Helvetica"/>
                    <a:ea typeface="Helvetica"/>
                    <a:cs typeface="Helvetica"/>
                    <a:sym typeface="Helvetica"/>
                  </a:defRPr>
                </a:lvl1pPr>
              </a:lstStyle>
              <a:p>
                <a:pPr/>
                <a:r>
                  <a:t>Define</a:t>
                </a:r>
              </a:p>
            </p:txBody>
          </p:sp>
        </p:grpSp>
        <p:grpSp>
          <p:nvGrpSpPr>
            <p:cNvPr id="238" name="Group"/>
            <p:cNvGrpSpPr/>
            <p:nvPr/>
          </p:nvGrpSpPr>
          <p:grpSpPr>
            <a:xfrm>
              <a:off x="3187537" y="-1"/>
              <a:ext cx="2007584" cy="1733573"/>
              <a:chOff x="0" y="0"/>
              <a:chExt cx="2007583" cy="1733571"/>
            </a:xfrm>
          </p:grpSpPr>
          <p:sp>
            <p:nvSpPr>
              <p:cNvPr id="236" name="Shape"/>
              <p:cNvSpPr/>
              <p:nvPr/>
            </p:nvSpPr>
            <p:spPr>
              <a:xfrm>
                <a:off x="0" y="0"/>
                <a:ext cx="2007584" cy="1733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55" y="0"/>
                    </a:lnTo>
                    <a:lnTo>
                      <a:pt x="16345" y="0"/>
                    </a:lnTo>
                    <a:lnTo>
                      <a:pt x="21600" y="10800"/>
                    </a:lnTo>
                    <a:lnTo>
                      <a:pt x="16345" y="21600"/>
                    </a:lnTo>
                    <a:lnTo>
                      <a:pt x="5255" y="21600"/>
                    </a:lnTo>
                    <a:close/>
                  </a:path>
                </a:pathLst>
              </a:custGeom>
              <a:solidFill>
                <a:srgbClr val="F09233"/>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800">
                    <a:solidFill>
                      <a:srgbClr val="FFFFFF"/>
                    </a:solidFill>
                    <a:latin typeface="Helvetica Neue"/>
                    <a:ea typeface="Helvetica Neue"/>
                    <a:cs typeface="Helvetica Neue"/>
                    <a:sym typeface="Helvetica Neue"/>
                  </a:defRPr>
                </a:pPr>
              </a:p>
            </p:txBody>
          </p:sp>
          <p:sp>
            <p:nvSpPr>
              <p:cNvPr id="237" name="Ideate"/>
              <p:cNvSpPr txBox="1"/>
              <p:nvPr/>
            </p:nvSpPr>
            <p:spPr>
              <a:xfrm>
                <a:off x="330115" y="701685"/>
                <a:ext cx="1347353"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b="1" cap="small" sz="2200">
                    <a:solidFill>
                      <a:srgbClr val="FFFFFF"/>
                    </a:solidFill>
                    <a:latin typeface="Helvetica"/>
                    <a:ea typeface="Helvetica"/>
                    <a:cs typeface="Helvetica"/>
                    <a:sym typeface="Helvetica"/>
                  </a:defRPr>
                </a:lvl1pPr>
              </a:lstStyle>
              <a:p>
                <a:pPr/>
                <a:r>
                  <a:t>Ideate</a:t>
                </a:r>
              </a:p>
            </p:txBody>
          </p:sp>
        </p:grpSp>
        <p:grpSp>
          <p:nvGrpSpPr>
            <p:cNvPr id="241" name="Group"/>
            <p:cNvGrpSpPr/>
            <p:nvPr/>
          </p:nvGrpSpPr>
          <p:grpSpPr>
            <a:xfrm>
              <a:off x="4780398" y="885651"/>
              <a:ext cx="2008491" cy="1733572"/>
              <a:chOff x="-907" y="0"/>
              <a:chExt cx="2008490" cy="1733571"/>
            </a:xfrm>
          </p:grpSpPr>
          <p:sp>
            <p:nvSpPr>
              <p:cNvPr id="239" name="Shape"/>
              <p:cNvSpPr/>
              <p:nvPr/>
            </p:nvSpPr>
            <p:spPr>
              <a:xfrm>
                <a:off x="0" y="0"/>
                <a:ext cx="2007584" cy="1733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55" y="0"/>
                    </a:lnTo>
                    <a:lnTo>
                      <a:pt x="16345" y="0"/>
                    </a:lnTo>
                    <a:lnTo>
                      <a:pt x="21600" y="10800"/>
                    </a:lnTo>
                    <a:lnTo>
                      <a:pt x="16345" y="21600"/>
                    </a:lnTo>
                    <a:lnTo>
                      <a:pt x="5255" y="21600"/>
                    </a:lnTo>
                    <a:close/>
                  </a:path>
                </a:pathLst>
              </a:custGeom>
              <a:solidFill>
                <a:srgbClr val="EB5D33"/>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800">
                    <a:solidFill>
                      <a:srgbClr val="FFFFFF"/>
                    </a:solidFill>
                    <a:latin typeface="Helvetica Neue"/>
                    <a:ea typeface="Helvetica Neue"/>
                    <a:cs typeface="Helvetica Neue"/>
                    <a:sym typeface="Helvetica Neue"/>
                  </a:defRPr>
                </a:pPr>
              </a:p>
            </p:txBody>
          </p:sp>
          <p:sp>
            <p:nvSpPr>
              <p:cNvPr id="240" name="Prototype"/>
              <p:cNvSpPr txBox="1"/>
              <p:nvPr/>
            </p:nvSpPr>
            <p:spPr>
              <a:xfrm>
                <a:off x="-908" y="701685"/>
                <a:ext cx="1980930"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b="1" cap="small" sz="2200">
                    <a:solidFill>
                      <a:srgbClr val="FFFFFF"/>
                    </a:solidFill>
                    <a:latin typeface="Helvetica"/>
                    <a:ea typeface="Helvetica"/>
                    <a:cs typeface="Helvetica"/>
                    <a:sym typeface="Helvetica"/>
                  </a:defRPr>
                </a:lvl1pPr>
              </a:lstStyle>
              <a:p>
                <a:pPr/>
                <a:r>
                  <a:t>Prototype</a:t>
                </a:r>
              </a:p>
            </p:txBody>
          </p:sp>
        </p:grpSp>
        <p:grpSp>
          <p:nvGrpSpPr>
            <p:cNvPr id="244" name="Group"/>
            <p:cNvGrpSpPr/>
            <p:nvPr/>
          </p:nvGrpSpPr>
          <p:grpSpPr>
            <a:xfrm>
              <a:off x="6375074" y="1780299"/>
              <a:ext cx="2007584" cy="1733573"/>
              <a:chOff x="0" y="0"/>
              <a:chExt cx="2007583" cy="1733571"/>
            </a:xfrm>
          </p:grpSpPr>
          <p:sp>
            <p:nvSpPr>
              <p:cNvPr id="242" name="Shape"/>
              <p:cNvSpPr/>
              <p:nvPr/>
            </p:nvSpPr>
            <p:spPr>
              <a:xfrm>
                <a:off x="0" y="0"/>
                <a:ext cx="2007584" cy="1733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55" y="0"/>
                    </a:lnTo>
                    <a:lnTo>
                      <a:pt x="16345" y="0"/>
                    </a:lnTo>
                    <a:lnTo>
                      <a:pt x="21600" y="10800"/>
                    </a:lnTo>
                    <a:lnTo>
                      <a:pt x="16345" y="21600"/>
                    </a:lnTo>
                    <a:lnTo>
                      <a:pt x="5255" y="21600"/>
                    </a:lnTo>
                    <a:close/>
                  </a:path>
                </a:pathLst>
              </a:custGeom>
              <a:solidFill>
                <a:srgbClr val="94281E"/>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800">
                    <a:solidFill>
                      <a:srgbClr val="FFFFFF"/>
                    </a:solidFill>
                    <a:latin typeface="Helvetica Neue"/>
                    <a:ea typeface="Helvetica Neue"/>
                    <a:cs typeface="Helvetica Neue"/>
                    <a:sym typeface="Helvetica Neue"/>
                  </a:defRPr>
                </a:pPr>
              </a:p>
            </p:txBody>
          </p:sp>
          <p:sp>
            <p:nvSpPr>
              <p:cNvPr id="243" name="Test"/>
              <p:cNvSpPr txBox="1"/>
              <p:nvPr/>
            </p:nvSpPr>
            <p:spPr>
              <a:xfrm>
                <a:off x="330115" y="701685"/>
                <a:ext cx="1347353"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b="1" cap="small" sz="2200">
                    <a:solidFill>
                      <a:srgbClr val="FFFFFF"/>
                    </a:solidFill>
                    <a:latin typeface="Helvetica"/>
                    <a:ea typeface="Helvetica"/>
                    <a:cs typeface="Helvetica"/>
                    <a:sym typeface="Helvetica"/>
                  </a:defRPr>
                </a:lvl1pPr>
              </a:lstStyle>
              <a:p>
                <a:pPr/>
                <a:r>
                  <a:t>Test</a:t>
                </a:r>
              </a:p>
            </p:txBody>
          </p:sp>
        </p:grpSp>
      </p:gr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Design Thinking"/>
          <p:cNvSpPr txBox="1"/>
          <p:nvPr>
            <p:ph type="body" idx="13"/>
          </p:nvPr>
        </p:nvSpPr>
        <p:spPr>
          <a:prstGeom prst="rect">
            <a:avLst/>
          </a:prstGeom>
        </p:spPr>
        <p:txBody>
          <a:bodyPr/>
          <a:lstStyle/>
          <a:p>
            <a:pPr/>
            <a:r>
              <a:t>Design Thinking</a:t>
            </a:r>
          </a:p>
        </p:txBody>
      </p:sp>
      <p:sp>
        <p:nvSpPr>
          <p:cNvPr id="250" name="Focus vs. Flare"/>
          <p:cNvSpPr txBox="1"/>
          <p:nvPr>
            <p:ph type="title"/>
          </p:nvPr>
        </p:nvSpPr>
        <p:spPr>
          <a:prstGeom prst="rect">
            <a:avLst/>
          </a:prstGeom>
        </p:spPr>
        <p:txBody>
          <a:bodyPr/>
          <a:lstStyle>
            <a:lvl1pPr defTabSz="519937">
              <a:spcBef>
                <a:spcPts val="2400"/>
              </a:spcBef>
              <a:defRPr sz="4806"/>
            </a:lvl1pPr>
          </a:lstStyle>
          <a:p>
            <a:pPr/>
            <a:r>
              <a:t>Focus vs. Flare</a:t>
            </a:r>
          </a:p>
        </p:txBody>
      </p:sp>
      <p:grpSp>
        <p:nvGrpSpPr>
          <p:cNvPr id="282" name="Group"/>
          <p:cNvGrpSpPr/>
          <p:nvPr/>
        </p:nvGrpSpPr>
        <p:grpSpPr>
          <a:xfrm>
            <a:off x="6876926" y="1956575"/>
            <a:ext cx="5709659" cy="5840450"/>
            <a:chOff x="0" y="0"/>
            <a:chExt cx="5709658" cy="5840448"/>
          </a:xfrm>
        </p:grpSpPr>
        <p:grpSp>
          <p:nvGrpSpPr>
            <p:cNvPr id="266" name="Group"/>
            <p:cNvGrpSpPr/>
            <p:nvPr/>
          </p:nvGrpSpPr>
          <p:grpSpPr>
            <a:xfrm>
              <a:off x="0" y="3484992"/>
              <a:ext cx="5709659" cy="2355457"/>
              <a:chOff x="-18952" y="0"/>
              <a:chExt cx="5709658" cy="2355456"/>
            </a:xfrm>
          </p:grpSpPr>
          <p:grpSp>
            <p:nvGrpSpPr>
              <p:cNvPr id="253" name="Group"/>
              <p:cNvGrpSpPr/>
              <p:nvPr/>
            </p:nvGrpSpPr>
            <p:grpSpPr>
              <a:xfrm>
                <a:off x="-18953" y="933"/>
                <a:ext cx="1373620" cy="1157392"/>
                <a:chOff x="-18952" y="0"/>
                <a:chExt cx="1373619" cy="1157390"/>
              </a:xfrm>
            </p:grpSpPr>
            <p:sp>
              <p:nvSpPr>
                <p:cNvPr id="251" name="Shape"/>
                <p:cNvSpPr/>
                <p:nvPr/>
              </p:nvSpPr>
              <p:spPr>
                <a:xfrm>
                  <a:off x="-1" y="-1"/>
                  <a:ext cx="1354668" cy="1157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00" y="0"/>
                      </a:lnTo>
                      <a:lnTo>
                        <a:pt x="16400" y="0"/>
                      </a:lnTo>
                      <a:lnTo>
                        <a:pt x="21600" y="10800"/>
                      </a:lnTo>
                      <a:lnTo>
                        <a:pt x="16400" y="21600"/>
                      </a:lnTo>
                      <a:lnTo>
                        <a:pt x="5200" y="21600"/>
                      </a:lnTo>
                      <a:close/>
                    </a:path>
                  </a:pathLst>
                </a:custGeom>
                <a:solidFill>
                  <a:srgbClr val="649BE4"/>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200">
                      <a:solidFill>
                        <a:srgbClr val="FFFFFF"/>
                      </a:solidFill>
                      <a:latin typeface="Helvetica Neue"/>
                      <a:ea typeface="Helvetica Neue"/>
                      <a:cs typeface="Helvetica Neue"/>
                      <a:sym typeface="Helvetica Neue"/>
                    </a:defRPr>
                  </a:pPr>
                </a:p>
              </p:txBody>
            </p:sp>
            <p:sp>
              <p:nvSpPr>
                <p:cNvPr id="252" name="Empathize"/>
                <p:cNvSpPr txBox="1"/>
                <p:nvPr/>
              </p:nvSpPr>
              <p:spPr>
                <a:xfrm>
                  <a:off x="-18953" y="342638"/>
                  <a:ext cx="1354273" cy="4721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lgn="ctr">
                    <a:defRPr b="1" cap="small" sz="1800">
                      <a:solidFill>
                        <a:srgbClr val="FFFFFF"/>
                      </a:solidFill>
                      <a:latin typeface="Helvetica"/>
                      <a:ea typeface="Helvetica"/>
                      <a:cs typeface="Helvetica"/>
                      <a:sym typeface="Helvetica"/>
                    </a:defRPr>
                  </a:lvl1pPr>
                </a:lstStyle>
                <a:p>
                  <a:pPr/>
                  <a:r>
                    <a:t>Empathize</a:t>
                  </a:r>
                </a:p>
              </p:txBody>
            </p:sp>
          </p:grpSp>
          <p:grpSp>
            <p:nvGrpSpPr>
              <p:cNvPr id="256" name="Group"/>
              <p:cNvGrpSpPr/>
              <p:nvPr/>
            </p:nvGrpSpPr>
            <p:grpSpPr>
              <a:xfrm>
                <a:off x="1084009" y="584243"/>
                <a:ext cx="1354668" cy="1157391"/>
                <a:chOff x="0" y="0"/>
                <a:chExt cx="1354666" cy="1157390"/>
              </a:xfrm>
            </p:grpSpPr>
            <p:sp>
              <p:nvSpPr>
                <p:cNvPr id="254" name="Shape"/>
                <p:cNvSpPr/>
                <p:nvPr/>
              </p:nvSpPr>
              <p:spPr>
                <a:xfrm>
                  <a:off x="-1" y="-1"/>
                  <a:ext cx="1354668" cy="1157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00" y="0"/>
                      </a:lnTo>
                      <a:lnTo>
                        <a:pt x="16400" y="0"/>
                      </a:lnTo>
                      <a:lnTo>
                        <a:pt x="21600" y="10800"/>
                      </a:lnTo>
                      <a:lnTo>
                        <a:pt x="16400" y="21600"/>
                      </a:lnTo>
                      <a:lnTo>
                        <a:pt x="5200" y="21600"/>
                      </a:lnTo>
                      <a:close/>
                    </a:path>
                  </a:pathLst>
                </a:custGeom>
                <a:solidFill>
                  <a:srgbClr val="55AB5C"/>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200">
                      <a:solidFill>
                        <a:srgbClr val="FFFFFF"/>
                      </a:solidFill>
                      <a:latin typeface="Helvetica Neue"/>
                      <a:ea typeface="Helvetica Neue"/>
                      <a:cs typeface="Helvetica Neue"/>
                      <a:sym typeface="Helvetica Neue"/>
                    </a:defRPr>
                  </a:pPr>
                </a:p>
              </p:txBody>
            </p:sp>
            <p:sp>
              <p:nvSpPr>
                <p:cNvPr id="255" name="Define"/>
                <p:cNvSpPr txBox="1"/>
                <p:nvPr/>
              </p:nvSpPr>
              <p:spPr>
                <a:xfrm>
                  <a:off x="221591" y="450778"/>
                  <a:ext cx="911485" cy="25583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lgn="ctr">
                    <a:defRPr b="1" cap="small" sz="1800">
                      <a:solidFill>
                        <a:srgbClr val="FFFFFF"/>
                      </a:solidFill>
                      <a:latin typeface="Helvetica"/>
                      <a:ea typeface="Helvetica"/>
                      <a:cs typeface="Helvetica"/>
                      <a:sym typeface="Helvetica"/>
                    </a:defRPr>
                  </a:lvl1pPr>
                </a:lstStyle>
                <a:p>
                  <a:pPr/>
                  <a:r>
                    <a:t>Define</a:t>
                  </a:r>
                </a:p>
              </p:txBody>
            </p:sp>
          </p:grpSp>
          <p:grpSp>
            <p:nvGrpSpPr>
              <p:cNvPr id="259" name="Group"/>
              <p:cNvGrpSpPr/>
              <p:nvPr/>
            </p:nvGrpSpPr>
            <p:grpSpPr>
              <a:xfrm>
                <a:off x="2168019" y="-1"/>
                <a:ext cx="1354668" cy="1157392"/>
                <a:chOff x="0" y="0"/>
                <a:chExt cx="1354666" cy="1157390"/>
              </a:xfrm>
            </p:grpSpPr>
            <p:sp>
              <p:nvSpPr>
                <p:cNvPr id="257" name="Shape"/>
                <p:cNvSpPr/>
                <p:nvPr/>
              </p:nvSpPr>
              <p:spPr>
                <a:xfrm>
                  <a:off x="-1" y="-1"/>
                  <a:ext cx="1354668" cy="1157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00" y="0"/>
                      </a:lnTo>
                      <a:lnTo>
                        <a:pt x="16400" y="0"/>
                      </a:lnTo>
                      <a:lnTo>
                        <a:pt x="21600" y="10800"/>
                      </a:lnTo>
                      <a:lnTo>
                        <a:pt x="16400" y="21600"/>
                      </a:lnTo>
                      <a:lnTo>
                        <a:pt x="5200" y="21600"/>
                      </a:lnTo>
                      <a:close/>
                    </a:path>
                  </a:pathLst>
                </a:custGeom>
                <a:solidFill>
                  <a:srgbClr val="F09233"/>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200">
                      <a:solidFill>
                        <a:srgbClr val="FFFFFF"/>
                      </a:solidFill>
                      <a:latin typeface="Helvetica Neue"/>
                      <a:ea typeface="Helvetica Neue"/>
                      <a:cs typeface="Helvetica Neue"/>
                      <a:sym typeface="Helvetica Neue"/>
                    </a:defRPr>
                  </a:pPr>
                </a:p>
              </p:txBody>
            </p:sp>
            <p:sp>
              <p:nvSpPr>
                <p:cNvPr id="258" name="Ideate"/>
                <p:cNvSpPr txBox="1"/>
                <p:nvPr/>
              </p:nvSpPr>
              <p:spPr>
                <a:xfrm>
                  <a:off x="221591" y="450778"/>
                  <a:ext cx="911485" cy="25583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lgn="ctr">
                    <a:defRPr b="1" cap="small" sz="1800">
                      <a:solidFill>
                        <a:srgbClr val="FFFFFF"/>
                      </a:solidFill>
                      <a:latin typeface="Helvetica"/>
                      <a:ea typeface="Helvetica"/>
                      <a:cs typeface="Helvetica"/>
                      <a:sym typeface="Helvetica"/>
                    </a:defRPr>
                  </a:lvl1pPr>
                </a:lstStyle>
                <a:p>
                  <a:pPr/>
                  <a:r>
                    <a:t>Ideate</a:t>
                  </a:r>
                </a:p>
              </p:txBody>
            </p:sp>
          </p:grpSp>
          <p:grpSp>
            <p:nvGrpSpPr>
              <p:cNvPr id="262" name="Group"/>
              <p:cNvGrpSpPr/>
              <p:nvPr/>
            </p:nvGrpSpPr>
            <p:grpSpPr>
              <a:xfrm>
                <a:off x="3252029" y="596005"/>
                <a:ext cx="1354668" cy="1157392"/>
                <a:chOff x="0" y="0"/>
                <a:chExt cx="1354666" cy="1157390"/>
              </a:xfrm>
            </p:grpSpPr>
            <p:sp>
              <p:nvSpPr>
                <p:cNvPr id="260" name="Shape"/>
                <p:cNvSpPr/>
                <p:nvPr/>
              </p:nvSpPr>
              <p:spPr>
                <a:xfrm>
                  <a:off x="-1" y="-1"/>
                  <a:ext cx="1354668" cy="1157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00" y="0"/>
                      </a:lnTo>
                      <a:lnTo>
                        <a:pt x="16400" y="0"/>
                      </a:lnTo>
                      <a:lnTo>
                        <a:pt x="21600" y="10800"/>
                      </a:lnTo>
                      <a:lnTo>
                        <a:pt x="16400" y="21600"/>
                      </a:lnTo>
                      <a:lnTo>
                        <a:pt x="5200" y="21600"/>
                      </a:lnTo>
                      <a:close/>
                    </a:path>
                  </a:pathLst>
                </a:custGeom>
                <a:solidFill>
                  <a:srgbClr val="EB5D33"/>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200">
                      <a:solidFill>
                        <a:srgbClr val="FFFFFF"/>
                      </a:solidFill>
                      <a:latin typeface="Helvetica Neue"/>
                      <a:ea typeface="Helvetica Neue"/>
                      <a:cs typeface="Helvetica Neue"/>
                      <a:sym typeface="Helvetica Neue"/>
                    </a:defRPr>
                  </a:pPr>
                </a:p>
              </p:txBody>
            </p:sp>
            <p:sp>
              <p:nvSpPr>
                <p:cNvPr id="261" name="Prototype"/>
                <p:cNvSpPr txBox="1"/>
                <p:nvPr/>
              </p:nvSpPr>
              <p:spPr>
                <a:xfrm>
                  <a:off x="26409" y="342638"/>
                  <a:ext cx="1301849" cy="4721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lgn="ctr">
                    <a:defRPr b="1" cap="small" sz="1800">
                      <a:solidFill>
                        <a:srgbClr val="FFFFFF"/>
                      </a:solidFill>
                      <a:latin typeface="Helvetica"/>
                      <a:ea typeface="Helvetica"/>
                      <a:cs typeface="Helvetica"/>
                      <a:sym typeface="Helvetica"/>
                    </a:defRPr>
                  </a:lvl1pPr>
                </a:lstStyle>
                <a:p>
                  <a:pPr/>
                  <a:r>
                    <a:t>Prototype</a:t>
                  </a:r>
                </a:p>
              </p:txBody>
            </p:sp>
          </p:grpSp>
          <p:grpSp>
            <p:nvGrpSpPr>
              <p:cNvPr id="265" name="Group"/>
              <p:cNvGrpSpPr/>
              <p:nvPr/>
            </p:nvGrpSpPr>
            <p:grpSpPr>
              <a:xfrm>
                <a:off x="4336039" y="1198065"/>
                <a:ext cx="1354668" cy="1157392"/>
                <a:chOff x="0" y="0"/>
                <a:chExt cx="1354666" cy="1157390"/>
              </a:xfrm>
            </p:grpSpPr>
            <p:sp>
              <p:nvSpPr>
                <p:cNvPr id="263" name="Shape"/>
                <p:cNvSpPr/>
                <p:nvPr/>
              </p:nvSpPr>
              <p:spPr>
                <a:xfrm>
                  <a:off x="-1" y="-1"/>
                  <a:ext cx="1354668" cy="1157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200" y="0"/>
                      </a:lnTo>
                      <a:lnTo>
                        <a:pt x="16400" y="0"/>
                      </a:lnTo>
                      <a:lnTo>
                        <a:pt x="21600" y="10800"/>
                      </a:lnTo>
                      <a:lnTo>
                        <a:pt x="16400" y="21600"/>
                      </a:lnTo>
                      <a:lnTo>
                        <a:pt x="5200" y="21600"/>
                      </a:lnTo>
                      <a:close/>
                    </a:path>
                  </a:pathLst>
                </a:custGeom>
                <a:solidFill>
                  <a:srgbClr val="94281E"/>
                </a:solidFill>
                <a:ln w="12700" cap="flat">
                  <a:noFill/>
                  <a:miter lim="400000"/>
                </a:ln>
                <a:effectLst/>
              </p:spPr>
              <p:txBody>
                <a:bodyPr wrap="square" lIns="50800" tIns="50800" rIns="50800" bIns="50800" numCol="1" anchor="ctr">
                  <a:noAutofit/>
                </a:bodyPr>
                <a:lstStyle/>
                <a:p>
                  <a:pPr algn="ctr">
                    <a:lnSpc>
                      <a:spcPct val="80000"/>
                    </a:lnSpc>
                    <a:spcBef>
                      <a:spcPts val="0"/>
                    </a:spcBef>
                    <a:defRPr b="1" cap="small" sz="2200">
                      <a:solidFill>
                        <a:srgbClr val="FFFFFF"/>
                      </a:solidFill>
                      <a:latin typeface="Helvetica Neue"/>
                      <a:ea typeface="Helvetica Neue"/>
                      <a:cs typeface="Helvetica Neue"/>
                      <a:sym typeface="Helvetica Neue"/>
                    </a:defRPr>
                  </a:pPr>
                </a:p>
              </p:txBody>
            </p:sp>
            <p:sp>
              <p:nvSpPr>
                <p:cNvPr id="264" name="Test"/>
                <p:cNvSpPr txBox="1"/>
                <p:nvPr/>
              </p:nvSpPr>
              <p:spPr>
                <a:xfrm>
                  <a:off x="35973" y="450778"/>
                  <a:ext cx="1282721" cy="25583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lgn="ctr">
                    <a:defRPr b="1" cap="small" sz="1800">
                      <a:solidFill>
                        <a:srgbClr val="FFFFFF"/>
                      </a:solidFill>
                      <a:latin typeface="Helvetica"/>
                      <a:ea typeface="Helvetica"/>
                      <a:cs typeface="Helvetica"/>
                      <a:sym typeface="Helvetica"/>
                    </a:defRPr>
                  </a:lvl1pPr>
                </a:lstStyle>
                <a:p>
                  <a:pPr/>
                  <a:r>
                    <a:t>Test</a:t>
                  </a:r>
                </a:p>
              </p:txBody>
            </p:sp>
          </p:grpSp>
        </p:grpSp>
        <p:grpSp>
          <p:nvGrpSpPr>
            <p:cNvPr id="281" name="Group"/>
            <p:cNvGrpSpPr/>
            <p:nvPr/>
          </p:nvGrpSpPr>
          <p:grpSpPr>
            <a:xfrm>
              <a:off x="-1" y="-1"/>
              <a:ext cx="5709661" cy="3362372"/>
              <a:chOff x="-28495" y="-358603"/>
              <a:chExt cx="5709659" cy="3362370"/>
            </a:xfrm>
          </p:grpSpPr>
          <p:grpSp>
            <p:nvGrpSpPr>
              <p:cNvPr id="272" name="Group"/>
              <p:cNvGrpSpPr/>
              <p:nvPr/>
            </p:nvGrpSpPr>
            <p:grpSpPr>
              <a:xfrm>
                <a:off x="0" y="455080"/>
                <a:ext cx="5681164" cy="2548687"/>
                <a:chOff x="0" y="0"/>
                <a:chExt cx="5681163" cy="2548686"/>
              </a:xfrm>
            </p:grpSpPr>
            <p:sp>
              <p:nvSpPr>
                <p:cNvPr id="267" name="Shape"/>
                <p:cNvSpPr/>
                <p:nvPr/>
              </p:nvSpPr>
              <p:spPr>
                <a:xfrm>
                  <a:off x="0" y="417961"/>
                  <a:ext cx="1120262" cy="17127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804"/>
                      </a:moveTo>
                      <a:lnTo>
                        <a:pt x="21600" y="0"/>
                      </a:lnTo>
                      <a:lnTo>
                        <a:pt x="21536" y="21600"/>
                      </a:lnTo>
                      <a:lnTo>
                        <a:pt x="0" y="15346"/>
                      </a:lnTo>
                      <a:lnTo>
                        <a:pt x="0" y="6804"/>
                      </a:lnTo>
                      <a:close/>
                    </a:path>
                  </a:pathLst>
                </a:custGeom>
                <a:gradFill flip="none" rotWithShape="1">
                  <a:gsLst>
                    <a:gs pos="0">
                      <a:srgbClr val="639AE4"/>
                    </a:gs>
                    <a:gs pos="100000">
                      <a:srgbClr val="55AC5C"/>
                    </a:gs>
                  </a:gsLst>
                  <a:lin ang="0" scaled="0"/>
                </a:gradFill>
                <a:ln w="12700" cap="flat">
                  <a:noFill/>
                  <a:miter lim="400000"/>
                </a:ln>
                <a:effectLst/>
              </p:spPr>
              <p:txBody>
                <a:bodyPr wrap="square" lIns="50800" tIns="50800" rIns="50800" bIns="50800" numCol="1" anchor="ctr">
                  <a:noAutofit/>
                </a:bodyPr>
                <a:lstStyle/>
                <a:p>
                  <a:pPr algn="ctr" defTabSz="587022">
                    <a:spcBef>
                      <a:spcPts val="0"/>
                    </a:spcBef>
                    <a:defRPr sz="2400">
                      <a:solidFill>
                        <a:srgbClr val="FFFFFF"/>
                      </a:solidFill>
                      <a:latin typeface="Helvetica Light"/>
                      <a:ea typeface="Helvetica Light"/>
                      <a:cs typeface="Helvetica Light"/>
                      <a:sym typeface="Helvetica Light"/>
                    </a:defRPr>
                  </a:pPr>
                </a:p>
              </p:txBody>
            </p:sp>
            <p:sp>
              <p:nvSpPr>
                <p:cNvPr id="268" name="Shape"/>
                <p:cNvSpPr/>
                <p:nvPr/>
              </p:nvSpPr>
              <p:spPr>
                <a:xfrm flipH="1">
                  <a:off x="1140225" y="417961"/>
                  <a:ext cx="1120263" cy="17127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804"/>
                      </a:moveTo>
                      <a:lnTo>
                        <a:pt x="21600" y="0"/>
                      </a:lnTo>
                      <a:lnTo>
                        <a:pt x="21536" y="21600"/>
                      </a:lnTo>
                      <a:lnTo>
                        <a:pt x="0" y="15346"/>
                      </a:lnTo>
                      <a:lnTo>
                        <a:pt x="0" y="6804"/>
                      </a:lnTo>
                      <a:close/>
                    </a:path>
                  </a:pathLst>
                </a:custGeom>
                <a:gradFill flip="none" rotWithShape="1">
                  <a:gsLst>
                    <a:gs pos="0">
                      <a:srgbClr val="F09234"/>
                    </a:gs>
                    <a:gs pos="100000">
                      <a:srgbClr val="55AC5C"/>
                    </a:gs>
                  </a:gsLst>
                  <a:lin ang="0" scaled="0"/>
                </a:gradFill>
                <a:ln w="12700" cap="flat">
                  <a:noFill/>
                  <a:miter lim="400000"/>
                </a:ln>
                <a:effectLst/>
              </p:spPr>
              <p:txBody>
                <a:bodyPr wrap="square" lIns="50800" tIns="50800" rIns="50800" bIns="50800" numCol="1" anchor="ctr">
                  <a:noAutofit/>
                </a:bodyPr>
                <a:lstStyle/>
                <a:p>
                  <a:pPr algn="ctr" defTabSz="587022">
                    <a:spcBef>
                      <a:spcPts val="0"/>
                    </a:spcBef>
                    <a:defRPr sz="2400">
                      <a:solidFill>
                        <a:srgbClr val="FFFFFF"/>
                      </a:solidFill>
                      <a:latin typeface="Helvetica Light"/>
                      <a:ea typeface="Helvetica Light"/>
                      <a:cs typeface="Helvetica Light"/>
                      <a:sym typeface="Helvetica Light"/>
                    </a:defRPr>
                  </a:pPr>
                </a:p>
              </p:txBody>
            </p:sp>
            <p:sp>
              <p:nvSpPr>
                <p:cNvPr id="269" name="Shape"/>
                <p:cNvSpPr/>
                <p:nvPr/>
              </p:nvSpPr>
              <p:spPr>
                <a:xfrm>
                  <a:off x="2283417" y="0"/>
                  <a:ext cx="1114331" cy="2548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106"/>
                      </a:moveTo>
                      <a:lnTo>
                        <a:pt x="21600" y="0"/>
                      </a:lnTo>
                      <a:lnTo>
                        <a:pt x="21535" y="21600"/>
                      </a:lnTo>
                      <a:lnTo>
                        <a:pt x="0" y="13863"/>
                      </a:lnTo>
                      <a:lnTo>
                        <a:pt x="0" y="8106"/>
                      </a:lnTo>
                      <a:close/>
                    </a:path>
                  </a:pathLst>
                </a:custGeom>
                <a:gradFill flip="none" rotWithShape="1">
                  <a:gsLst>
                    <a:gs pos="0">
                      <a:srgbClr val="F09234"/>
                    </a:gs>
                    <a:gs pos="100000">
                      <a:srgbClr val="EC5D33"/>
                    </a:gs>
                  </a:gsLst>
                  <a:lin ang="0" scaled="0"/>
                </a:gradFill>
                <a:ln w="12700" cap="flat">
                  <a:noFill/>
                  <a:miter lim="400000"/>
                </a:ln>
                <a:effectLst/>
              </p:spPr>
              <p:txBody>
                <a:bodyPr wrap="square" lIns="50800" tIns="50800" rIns="50800" bIns="50800" numCol="1" anchor="ctr">
                  <a:noAutofit/>
                </a:bodyPr>
                <a:lstStyle/>
                <a:p>
                  <a:pPr algn="ctr" defTabSz="587022">
                    <a:spcBef>
                      <a:spcPts val="0"/>
                    </a:spcBef>
                    <a:defRPr sz="2400">
                      <a:solidFill>
                        <a:srgbClr val="FFFFFF"/>
                      </a:solidFill>
                      <a:latin typeface="Helvetica Light"/>
                      <a:ea typeface="Helvetica Light"/>
                      <a:cs typeface="Helvetica Light"/>
                      <a:sym typeface="Helvetica Light"/>
                    </a:defRPr>
                  </a:pPr>
                </a:p>
              </p:txBody>
            </p:sp>
            <p:sp>
              <p:nvSpPr>
                <p:cNvPr id="270" name="Shape"/>
                <p:cNvSpPr/>
                <p:nvPr/>
              </p:nvSpPr>
              <p:spPr>
                <a:xfrm flipH="1">
                  <a:off x="3420676" y="0"/>
                  <a:ext cx="1120263" cy="2548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013"/>
                      </a:moveTo>
                      <a:lnTo>
                        <a:pt x="21600" y="0"/>
                      </a:lnTo>
                      <a:lnTo>
                        <a:pt x="21536" y="21600"/>
                      </a:lnTo>
                      <a:lnTo>
                        <a:pt x="0" y="17586"/>
                      </a:lnTo>
                      <a:lnTo>
                        <a:pt x="0" y="4013"/>
                      </a:lnTo>
                      <a:close/>
                    </a:path>
                  </a:pathLst>
                </a:custGeom>
                <a:gradFill flip="none" rotWithShape="1">
                  <a:gsLst>
                    <a:gs pos="0">
                      <a:srgbClr val="94281E"/>
                    </a:gs>
                    <a:gs pos="100000">
                      <a:srgbClr val="EC5D33"/>
                    </a:gs>
                  </a:gsLst>
                  <a:lin ang="0" scaled="0"/>
                </a:gradFill>
                <a:ln w="12700" cap="flat">
                  <a:noFill/>
                  <a:miter lim="400000"/>
                </a:ln>
                <a:effectLst/>
              </p:spPr>
              <p:txBody>
                <a:bodyPr wrap="square" lIns="50800" tIns="50800" rIns="50800" bIns="50800" numCol="1" anchor="ctr">
                  <a:noAutofit/>
                </a:bodyPr>
                <a:lstStyle/>
                <a:p>
                  <a:pPr algn="ctr" defTabSz="587022">
                    <a:spcBef>
                      <a:spcPts val="0"/>
                    </a:spcBef>
                    <a:defRPr sz="2400">
                      <a:solidFill>
                        <a:srgbClr val="FFFFFF"/>
                      </a:solidFill>
                      <a:latin typeface="Helvetica Light"/>
                      <a:ea typeface="Helvetica Light"/>
                      <a:cs typeface="Helvetica Light"/>
                      <a:sym typeface="Helvetica Light"/>
                    </a:defRPr>
                  </a:pPr>
                </a:p>
              </p:txBody>
            </p:sp>
            <p:sp>
              <p:nvSpPr>
                <p:cNvPr id="271" name="Shape"/>
                <p:cNvSpPr/>
                <p:nvPr/>
              </p:nvSpPr>
              <p:spPr>
                <a:xfrm flipH="1">
                  <a:off x="4560902" y="480396"/>
                  <a:ext cx="1120262" cy="1587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534"/>
                      </a:moveTo>
                      <a:lnTo>
                        <a:pt x="21600" y="0"/>
                      </a:lnTo>
                      <a:lnTo>
                        <a:pt x="21536" y="21600"/>
                      </a:lnTo>
                      <a:lnTo>
                        <a:pt x="0" y="15245"/>
                      </a:lnTo>
                      <a:lnTo>
                        <a:pt x="0" y="6534"/>
                      </a:lnTo>
                      <a:close/>
                    </a:path>
                  </a:pathLst>
                </a:custGeom>
                <a:solidFill>
                  <a:srgbClr val="94281E"/>
                </a:solidFill>
                <a:ln w="12700" cap="flat">
                  <a:noFill/>
                  <a:miter lim="400000"/>
                </a:ln>
                <a:effectLst/>
              </p:spPr>
              <p:txBody>
                <a:bodyPr wrap="square" lIns="50800" tIns="50800" rIns="50800" bIns="50800" numCol="1" anchor="ctr">
                  <a:noAutofit/>
                </a:bodyPr>
                <a:lstStyle/>
                <a:p>
                  <a:pPr algn="ctr" defTabSz="587022">
                    <a:spcBef>
                      <a:spcPts val="0"/>
                    </a:spcBef>
                    <a:defRPr sz="2400">
                      <a:solidFill>
                        <a:srgbClr val="FFFFFF"/>
                      </a:solidFill>
                      <a:latin typeface="Helvetica Light"/>
                      <a:ea typeface="Helvetica Light"/>
                      <a:cs typeface="Helvetica Light"/>
                      <a:sym typeface="Helvetica Light"/>
                    </a:defRPr>
                  </a:pPr>
                </a:p>
              </p:txBody>
            </p:sp>
          </p:grpSp>
          <p:grpSp>
            <p:nvGrpSpPr>
              <p:cNvPr id="276" name="Group"/>
              <p:cNvGrpSpPr/>
              <p:nvPr/>
            </p:nvGrpSpPr>
            <p:grpSpPr>
              <a:xfrm>
                <a:off x="-28496" y="121902"/>
                <a:ext cx="1993896" cy="1016292"/>
                <a:chOff x="-67264" y="-62522"/>
                <a:chExt cx="1993894" cy="1016291"/>
              </a:xfrm>
            </p:grpSpPr>
            <p:sp>
              <p:nvSpPr>
                <p:cNvPr id="273" name="Focus"/>
                <p:cNvSpPr txBox="1"/>
                <p:nvPr/>
              </p:nvSpPr>
              <p:spPr>
                <a:xfrm>
                  <a:off x="-67265" y="-62523"/>
                  <a:ext cx="1594263" cy="7562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defTabSz="587022">
                    <a:spcBef>
                      <a:spcPts val="0"/>
                    </a:spcBef>
                    <a:defRPr sz="3400">
                      <a:solidFill>
                        <a:srgbClr val="FFFFFF"/>
                      </a:solidFill>
                      <a:latin typeface="Chalkduster"/>
                      <a:ea typeface="Chalkduster"/>
                      <a:cs typeface="Chalkduster"/>
                      <a:sym typeface="Chalkduster"/>
                    </a:defRPr>
                  </a:lvl1pPr>
                </a:lstStyle>
                <a:p>
                  <a:pPr/>
                  <a:r>
                    <a:t>Focus</a:t>
                  </a:r>
                </a:p>
              </p:txBody>
            </p:sp>
            <p:pic>
              <p:nvPicPr>
                <p:cNvPr id="274" name="Line" descr="Line"/>
                <p:cNvPicPr>
                  <a:picLocks noChangeAspect="0"/>
                </p:cNvPicPr>
                <p:nvPr/>
              </p:nvPicPr>
              <p:blipFill>
                <a:blip r:embed="rId3">
                  <a:extLst/>
                </a:blip>
                <a:stretch>
                  <a:fillRect/>
                </a:stretch>
              </p:blipFill>
              <p:spPr>
                <a:xfrm rot="4417868">
                  <a:off x="1446458" y="527444"/>
                  <a:ext cx="571496" cy="237413"/>
                </a:xfrm>
                <a:prstGeom prst="rect">
                  <a:avLst/>
                </a:prstGeom>
                <a:effectLst/>
              </p:spPr>
            </p:pic>
          </p:grpSp>
          <p:grpSp>
            <p:nvGrpSpPr>
              <p:cNvPr id="280" name="Group"/>
              <p:cNvGrpSpPr/>
              <p:nvPr/>
            </p:nvGrpSpPr>
            <p:grpSpPr>
              <a:xfrm>
                <a:off x="2909968" y="-358604"/>
                <a:ext cx="1888573" cy="896127"/>
                <a:chOff x="-226279" y="-136542"/>
                <a:chExt cx="1888572" cy="896125"/>
              </a:xfrm>
            </p:grpSpPr>
            <p:sp>
              <p:nvSpPr>
                <p:cNvPr id="277" name="Flare"/>
                <p:cNvSpPr txBox="1"/>
                <p:nvPr/>
              </p:nvSpPr>
              <p:spPr>
                <a:xfrm>
                  <a:off x="199482" y="-136543"/>
                  <a:ext cx="1462811" cy="7562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defTabSz="587022">
                    <a:spcBef>
                      <a:spcPts val="0"/>
                    </a:spcBef>
                    <a:defRPr sz="3400">
                      <a:solidFill>
                        <a:srgbClr val="FFFFFF"/>
                      </a:solidFill>
                      <a:latin typeface="Chalkduster"/>
                      <a:ea typeface="Chalkduster"/>
                      <a:cs typeface="Chalkduster"/>
                      <a:sym typeface="Chalkduster"/>
                    </a:defRPr>
                  </a:lvl1pPr>
                </a:lstStyle>
                <a:p>
                  <a:pPr/>
                  <a:r>
                    <a:t>Flare</a:t>
                  </a:r>
                </a:p>
              </p:txBody>
            </p:sp>
            <p:pic>
              <p:nvPicPr>
                <p:cNvPr id="278" name="Line" descr="Line"/>
                <p:cNvPicPr>
                  <a:picLocks noChangeAspect="0"/>
                </p:cNvPicPr>
                <p:nvPr/>
              </p:nvPicPr>
              <p:blipFill>
                <a:blip r:embed="rId4">
                  <a:extLst/>
                </a:blip>
                <a:stretch>
                  <a:fillRect/>
                </a:stretch>
              </p:blipFill>
              <p:spPr>
                <a:xfrm flipH="1" rot="17948685">
                  <a:off x="-270799" y="397284"/>
                  <a:ext cx="501603" cy="192670"/>
                </a:xfrm>
                <a:prstGeom prst="rect">
                  <a:avLst/>
                </a:prstGeom>
                <a:effectLst/>
              </p:spPr>
            </p:pic>
          </p:grpSp>
        </p:grpSp>
      </p:grpSp>
      <p:sp>
        <p:nvSpPr>
          <p:cNvPr id="283" name="Flare…"/>
          <p:cNvSpPr txBox="1"/>
          <p:nvPr>
            <p:ph type="body" idx="1"/>
          </p:nvPr>
        </p:nvSpPr>
        <p:spPr>
          <a:prstGeom prst="rect">
            <a:avLst/>
          </a:prstGeom>
        </p:spPr>
        <p:txBody>
          <a:bodyPr/>
          <a:lstStyle/>
          <a:p>
            <a:pPr defTabSz="508254">
              <a:spcBef>
                <a:spcPts val="2400"/>
              </a:spcBef>
              <a:defRPr sz="3828">
                <a:solidFill>
                  <a:srgbClr val="A6AAA9"/>
                </a:solidFill>
              </a:defRPr>
            </a:pPr>
            <a:r>
              <a:t> Flare</a:t>
            </a:r>
          </a:p>
          <a:p>
            <a:pPr lvl="1" marL="691124" indent="-492242" defTabSz="508254">
              <a:spcBef>
                <a:spcPts val="2400"/>
              </a:spcBef>
              <a:defRPr sz="2436">
                <a:solidFill>
                  <a:srgbClr val="A6AAA9"/>
                </a:solidFill>
              </a:defRPr>
            </a:pPr>
            <a:r>
              <a:t>  Divergent Thinking</a:t>
            </a:r>
          </a:p>
          <a:p>
            <a:pPr lvl="1" marL="691124" indent="-492242" defTabSz="508254">
              <a:spcBef>
                <a:spcPts val="2400"/>
              </a:spcBef>
              <a:defRPr sz="2436">
                <a:solidFill>
                  <a:srgbClr val="A6AAA9"/>
                </a:solidFill>
              </a:defRPr>
            </a:pPr>
            <a:r>
              <a:t>  Quantity Over Quality</a:t>
            </a:r>
          </a:p>
          <a:p>
            <a:pPr lvl="1" marL="691124" indent="-492242" defTabSz="508254">
              <a:spcBef>
                <a:spcPts val="2400"/>
              </a:spcBef>
              <a:defRPr sz="2436">
                <a:solidFill>
                  <a:srgbClr val="A6AAA9"/>
                </a:solidFill>
              </a:defRPr>
            </a:pPr>
            <a:r>
              <a:t>  Generate Options</a:t>
            </a:r>
          </a:p>
          <a:p>
            <a:pPr defTabSz="508254">
              <a:spcBef>
                <a:spcPts val="2400"/>
              </a:spcBef>
              <a:defRPr sz="3828">
                <a:solidFill>
                  <a:srgbClr val="A6AAA9"/>
                </a:solidFill>
              </a:defRPr>
            </a:pPr>
            <a:r>
              <a:t> Focus</a:t>
            </a:r>
          </a:p>
          <a:p>
            <a:pPr lvl="1" marL="691124" indent="-492242" defTabSz="508254">
              <a:spcBef>
                <a:spcPts val="2400"/>
              </a:spcBef>
              <a:defRPr sz="2436">
                <a:solidFill>
                  <a:srgbClr val="A6AAA9"/>
                </a:solidFill>
              </a:defRPr>
            </a:pPr>
            <a:r>
              <a:t>  Convergent Thinking</a:t>
            </a:r>
          </a:p>
          <a:p>
            <a:pPr lvl="1" marL="691124" indent="-492242" defTabSz="508254">
              <a:spcBef>
                <a:spcPts val="2400"/>
              </a:spcBef>
              <a:defRPr sz="2436">
                <a:solidFill>
                  <a:srgbClr val="A6AAA9"/>
                </a:solidFill>
              </a:defRPr>
            </a:pPr>
            <a:r>
              <a:t>  Rate/Rank Prioritize</a:t>
            </a:r>
          </a:p>
          <a:p>
            <a:pPr lvl="1" marL="691124" indent="-492242" defTabSz="508254">
              <a:spcBef>
                <a:spcPts val="2400"/>
              </a:spcBef>
              <a:defRPr sz="2436">
                <a:solidFill>
                  <a:srgbClr val="A6AAA9"/>
                </a:solidFill>
              </a:defRPr>
            </a:pPr>
            <a:r>
              <a:t>  Narrow Down Options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Design Thinking"/>
          <p:cNvSpPr txBox="1"/>
          <p:nvPr>
            <p:ph type="body" idx="13"/>
          </p:nvPr>
        </p:nvSpPr>
        <p:spPr>
          <a:prstGeom prst="rect">
            <a:avLst/>
          </a:prstGeom>
        </p:spPr>
        <p:txBody>
          <a:bodyPr/>
          <a:lstStyle/>
          <a:p>
            <a:pPr/>
            <a:r>
              <a:t>Design Thinking</a:t>
            </a:r>
          </a:p>
        </p:txBody>
      </p:sp>
      <p:sp>
        <p:nvSpPr>
          <p:cNvPr id="288" name="Empathize - Empathy Interview"/>
          <p:cNvSpPr txBox="1"/>
          <p:nvPr>
            <p:ph type="title"/>
          </p:nvPr>
        </p:nvSpPr>
        <p:spPr>
          <a:prstGeom prst="rect">
            <a:avLst/>
          </a:prstGeom>
        </p:spPr>
        <p:txBody>
          <a:bodyPr/>
          <a:lstStyle>
            <a:lvl1pPr defTabSz="519937">
              <a:spcBef>
                <a:spcPts val="2400"/>
              </a:spcBef>
              <a:defRPr sz="4806"/>
            </a:lvl1pPr>
          </a:lstStyle>
          <a:p>
            <a:pPr/>
            <a:r>
              <a:t>Empathize - Empathy Interview</a:t>
            </a:r>
          </a:p>
        </p:txBody>
      </p:sp>
      <p:sp>
        <p:nvSpPr>
          <p:cNvPr id="289" name="Be human, build rapport…"/>
          <p:cNvSpPr txBox="1"/>
          <p:nvPr>
            <p:ph type="body" idx="1"/>
          </p:nvPr>
        </p:nvSpPr>
        <p:spPr>
          <a:prstGeom prst="rect">
            <a:avLst/>
          </a:prstGeom>
        </p:spPr>
        <p:txBody>
          <a:bodyPr/>
          <a:lstStyle/>
          <a:p>
            <a:pPr defTabSz="782983">
              <a:spcBef>
                <a:spcPts val="600"/>
              </a:spcBef>
              <a:defRPr sz="3264">
                <a:solidFill>
                  <a:srgbClr val="A6AAA9"/>
                </a:solidFill>
                <a:latin typeface="Avenir Next"/>
                <a:ea typeface="Avenir Next"/>
                <a:cs typeface="Avenir Next"/>
                <a:sym typeface="Avenir Next"/>
              </a:defRPr>
            </a:pPr>
            <a:r>
              <a:t>Be human, build rapport</a:t>
            </a:r>
            <a:endParaRPr sz="2304"/>
          </a:p>
          <a:p>
            <a:pPr lvl="1" marL="685025" indent="-465569" defTabSz="782983">
              <a:spcBef>
                <a:spcPts val="600"/>
              </a:spcBef>
              <a:defRPr sz="2304">
                <a:solidFill>
                  <a:srgbClr val="A6AAA9"/>
                </a:solidFill>
                <a:latin typeface="Avenir Next"/>
                <a:ea typeface="Avenir Next"/>
                <a:cs typeface="Avenir Next"/>
                <a:sym typeface="Avenir Next"/>
              </a:defRPr>
            </a:pPr>
            <a:r>
              <a:t>Introduce yourself</a:t>
            </a:r>
            <a:endParaRPr i="1"/>
          </a:p>
          <a:p>
            <a:pPr lvl="1" marL="685025" indent="-465569" defTabSz="782983">
              <a:spcBef>
                <a:spcPts val="600"/>
              </a:spcBef>
              <a:defRPr sz="2304">
                <a:solidFill>
                  <a:srgbClr val="A6AAA9"/>
                </a:solidFill>
                <a:latin typeface="Avenir Next"/>
                <a:ea typeface="Avenir Next"/>
                <a:cs typeface="Avenir Next"/>
                <a:sym typeface="Avenir Next"/>
              </a:defRPr>
            </a:pPr>
            <a:r>
              <a:t>“How are you today?”</a:t>
            </a:r>
            <a:br/>
            <a:endParaRPr i="1"/>
          </a:p>
          <a:p>
            <a:pPr defTabSz="782983">
              <a:spcBef>
                <a:spcPts val="600"/>
              </a:spcBef>
              <a:defRPr sz="3264">
                <a:solidFill>
                  <a:srgbClr val="A6AAA9"/>
                </a:solidFill>
                <a:latin typeface="Avenir Next"/>
                <a:ea typeface="Avenir Next"/>
                <a:cs typeface="Avenir Next"/>
                <a:sym typeface="Avenir Next"/>
              </a:defRPr>
            </a:pPr>
            <a:r>
              <a:t>Seek stories</a:t>
            </a:r>
            <a:endParaRPr sz="2304"/>
          </a:p>
          <a:p>
            <a:pPr lvl="1" marL="685025" indent="-465569" defTabSz="782983">
              <a:spcBef>
                <a:spcPts val="600"/>
              </a:spcBef>
              <a:defRPr sz="2304">
                <a:solidFill>
                  <a:srgbClr val="A6AAA9"/>
                </a:solidFill>
                <a:latin typeface="Avenir Next"/>
                <a:ea typeface="Avenir Next"/>
                <a:cs typeface="Avenir Next"/>
                <a:sym typeface="Avenir Next"/>
              </a:defRPr>
            </a:pPr>
            <a:r>
              <a:t>“Tell me a story about …”</a:t>
            </a:r>
            <a:endParaRPr i="1"/>
          </a:p>
          <a:p>
            <a:pPr lvl="1" marL="685025" indent="-465569" defTabSz="782983">
              <a:spcBef>
                <a:spcPts val="600"/>
              </a:spcBef>
              <a:defRPr sz="2304">
                <a:solidFill>
                  <a:srgbClr val="A6AAA9"/>
                </a:solidFill>
                <a:latin typeface="Avenir Next"/>
                <a:ea typeface="Avenir Next"/>
                <a:cs typeface="Avenir Next"/>
                <a:sym typeface="Avenir Next"/>
              </a:defRPr>
            </a:pPr>
            <a:r>
              <a:t>“What would I find surprising about …”</a:t>
            </a:r>
            <a:br/>
            <a:endParaRPr i="1"/>
          </a:p>
          <a:p>
            <a:pPr defTabSz="782983">
              <a:spcBef>
                <a:spcPts val="600"/>
              </a:spcBef>
              <a:defRPr sz="3264">
                <a:solidFill>
                  <a:srgbClr val="A6AAA9"/>
                </a:solidFill>
                <a:latin typeface="Avenir Next"/>
                <a:ea typeface="Avenir Next"/>
                <a:cs typeface="Avenir Next"/>
                <a:sym typeface="Avenir Next"/>
              </a:defRPr>
            </a:pPr>
            <a:r>
              <a:t>Talk about feelings.</a:t>
            </a:r>
            <a:r>
              <a:t>  Dig deeper by following up</a:t>
            </a:r>
            <a:endParaRPr sz="2688"/>
          </a:p>
          <a:p>
            <a:pPr lvl="1" marL="646227" indent="-426771" defTabSz="782983">
              <a:spcBef>
                <a:spcPts val="600"/>
              </a:spcBef>
              <a:defRPr sz="2112">
                <a:solidFill>
                  <a:srgbClr val="A6AAA9"/>
                </a:solidFill>
                <a:latin typeface="Avenir Next"/>
                <a:ea typeface="Avenir Next"/>
                <a:cs typeface="Avenir Next"/>
                <a:sym typeface="Avenir Next"/>
              </a:defRPr>
            </a:pPr>
            <a:r>
              <a:t>“Why do you say that?”</a:t>
            </a:r>
            <a:endParaRPr i="1" sz="2304"/>
          </a:p>
          <a:p>
            <a:pPr lvl="1" marL="646227" indent="-426771" defTabSz="782983">
              <a:spcBef>
                <a:spcPts val="600"/>
              </a:spcBef>
              <a:defRPr sz="2112">
                <a:solidFill>
                  <a:srgbClr val="A6AAA9"/>
                </a:solidFill>
                <a:latin typeface="Avenir Next"/>
                <a:ea typeface="Avenir Next"/>
                <a:cs typeface="Avenir Next"/>
                <a:sym typeface="Avenir Next"/>
              </a:defRPr>
            </a:pPr>
            <a:r>
              <a:t>“Tell me more …”</a:t>
            </a:r>
            <a:endParaRPr i="1" sz="2304"/>
          </a:p>
          <a:p>
            <a:pPr lvl="1" marL="646227" indent="-426771" defTabSz="782983">
              <a:spcBef>
                <a:spcPts val="600"/>
              </a:spcBef>
              <a:defRPr sz="2112">
                <a:solidFill>
                  <a:srgbClr val="A6AAA9"/>
                </a:solidFill>
                <a:latin typeface="Avenir Next"/>
                <a:ea typeface="Avenir Next"/>
                <a:cs typeface="Avenir Next"/>
                <a:sym typeface="Avenir Next"/>
              </a:defRPr>
            </a:pPr>
            <a:r>
              <a:t>“How did you feel at that moment, when … happened?”</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3" name="Design Thinking"/>
          <p:cNvSpPr txBox="1"/>
          <p:nvPr>
            <p:ph type="body" idx="13"/>
          </p:nvPr>
        </p:nvSpPr>
        <p:spPr>
          <a:prstGeom prst="rect">
            <a:avLst/>
          </a:prstGeom>
        </p:spPr>
        <p:txBody>
          <a:bodyPr/>
          <a:lstStyle/>
          <a:p>
            <a:pPr/>
            <a:r>
              <a:t>Design Thinking</a:t>
            </a:r>
          </a:p>
        </p:txBody>
      </p:sp>
      <p:sp>
        <p:nvSpPr>
          <p:cNvPr id="294" name="Define - Needs and Insights"/>
          <p:cNvSpPr txBox="1"/>
          <p:nvPr>
            <p:ph type="title"/>
          </p:nvPr>
        </p:nvSpPr>
        <p:spPr>
          <a:prstGeom prst="rect">
            <a:avLst/>
          </a:prstGeom>
        </p:spPr>
        <p:txBody>
          <a:bodyPr/>
          <a:lstStyle>
            <a:lvl1pPr defTabSz="519937">
              <a:spcBef>
                <a:spcPts val="2400"/>
              </a:spcBef>
              <a:defRPr sz="4806"/>
            </a:lvl1pPr>
          </a:lstStyle>
          <a:p>
            <a:pPr/>
            <a:r>
              <a:t>Define - Needs and Insights</a:t>
            </a:r>
          </a:p>
        </p:txBody>
      </p:sp>
      <p:sp>
        <p:nvSpPr>
          <p:cNvPr id="295" name="What’s a need?…"/>
          <p:cNvSpPr txBox="1"/>
          <p:nvPr>
            <p:ph type="body" sz="half" idx="1"/>
          </p:nvPr>
        </p:nvSpPr>
        <p:spPr>
          <a:xfrm>
            <a:off x="406400" y="2743200"/>
            <a:ext cx="7848183" cy="6108700"/>
          </a:xfrm>
          <a:prstGeom prst="rect">
            <a:avLst/>
          </a:prstGeom>
        </p:spPr>
        <p:txBody>
          <a:bodyPr/>
          <a:lstStyle/>
          <a:p>
            <a:pPr defTabSz="426466">
              <a:spcBef>
                <a:spcPts val="2000"/>
              </a:spcBef>
              <a:defRPr sz="2482">
                <a:solidFill>
                  <a:srgbClr val="A6AAA9"/>
                </a:solidFill>
              </a:defRPr>
            </a:pPr>
            <a:r>
              <a:t> What’s a need?</a:t>
            </a:r>
          </a:p>
          <a:p>
            <a:pPr lvl="1" marL="520904" indent="-354026" defTabSz="426466">
              <a:spcBef>
                <a:spcPts val="2000"/>
              </a:spcBef>
              <a:defRPr sz="1752">
                <a:solidFill>
                  <a:srgbClr val="A6AAA9"/>
                </a:solidFill>
              </a:defRPr>
            </a:pPr>
            <a:r>
              <a:t>Human physical and emotional necessity</a:t>
            </a:r>
          </a:p>
          <a:p>
            <a:pPr lvl="1" marL="520904" indent="-354026" defTabSz="426466">
              <a:spcBef>
                <a:spcPts val="2000"/>
              </a:spcBef>
              <a:defRPr sz="1752">
                <a:solidFill>
                  <a:srgbClr val="A6AAA9"/>
                </a:solidFill>
              </a:defRPr>
            </a:pPr>
            <a:r>
              <a:t>Captures the goals and motivations of the person for whom you are designing</a:t>
            </a:r>
          </a:p>
          <a:p>
            <a:pPr lvl="1" marL="520904" indent="-354026" defTabSz="426466">
              <a:spcBef>
                <a:spcPts val="2000"/>
              </a:spcBef>
              <a:defRPr sz="1752">
                <a:solidFill>
                  <a:srgbClr val="A6AAA9"/>
                </a:solidFill>
              </a:defRPr>
            </a:pPr>
            <a:r>
              <a:t>Is a verb, not noun</a:t>
            </a:r>
            <a:br/>
            <a:r>
              <a:t>(opportunities, not solutions; ladder vs. to reach) </a:t>
            </a:r>
          </a:p>
          <a:p>
            <a:pPr defTabSz="426466">
              <a:spcBef>
                <a:spcPts val="2000"/>
              </a:spcBef>
              <a:defRPr sz="2482">
                <a:solidFill>
                  <a:srgbClr val="A6AAA9"/>
                </a:solidFill>
              </a:defRPr>
            </a:pPr>
            <a:r>
              <a:t> What’s an insight? </a:t>
            </a:r>
          </a:p>
          <a:p>
            <a:pPr lvl="1" marL="520904" indent="-354026" defTabSz="426466">
              <a:spcBef>
                <a:spcPts val="2000"/>
              </a:spcBef>
              <a:defRPr sz="1752">
                <a:solidFill>
                  <a:srgbClr val="A6AAA9"/>
                </a:solidFill>
              </a:defRPr>
            </a:pPr>
            <a:r>
              <a:t>The “why” response to the need</a:t>
            </a:r>
          </a:p>
          <a:p>
            <a:pPr lvl="1" marL="520904" indent="-354026" defTabSz="426466">
              <a:spcBef>
                <a:spcPts val="2000"/>
              </a:spcBef>
              <a:defRPr sz="1752">
                <a:solidFill>
                  <a:srgbClr val="A6AAA9"/>
                </a:solidFill>
              </a:defRPr>
            </a:pPr>
            <a:r>
              <a:t>Applies your expertise and make inferences</a:t>
            </a:r>
            <a:br/>
            <a:r>
              <a:t>(e.g. not “a faster horse”)</a:t>
            </a:r>
          </a:p>
          <a:p>
            <a:pPr lvl="1" marL="520904" indent="-354026" defTabSz="426466">
              <a:spcBef>
                <a:spcPts val="2000"/>
              </a:spcBef>
              <a:defRPr sz="1752">
                <a:solidFill>
                  <a:srgbClr val="A6AAA9"/>
                </a:solidFill>
              </a:defRPr>
            </a:pPr>
            <a:r>
              <a:t>Gives you an actionable direction to go</a:t>
            </a:r>
          </a:p>
          <a:p>
            <a:pPr lvl="1" marL="520904" indent="-354026" defTabSz="426466">
              <a:spcBef>
                <a:spcPts val="2000"/>
              </a:spcBef>
              <a:defRPr sz="1752">
                <a:solidFill>
                  <a:srgbClr val="A6AAA9"/>
                </a:solidFill>
              </a:defRPr>
            </a:pPr>
            <a:r>
              <a:t>Leads to novel solutions</a:t>
            </a:r>
          </a:p>
        </p:txBody>
      </p:sp>
      <p:pic>
        <p:nvPicPr>
          <p:cNvPr id="296" name="image13.jpg" descr="image13.jpg"/>
          <p:cNvPicPr>
            <a:picLocks noChangeAspect="1"/>
          </p:cNvPicPr>
          <p:nvPr/>
        </p:nvPicPr>
        <p:blipFill>
          <a:blip r:embed="rId3">
            <a:extLst/>
          </a:blip>
          <a:srcRect l="9999" t="0" r="22856" b="336"/>
          <a:stretch>
            <a:fillRect/>
          </a:stretch>
        </p:blipFill>
        <p:spPr>
          <a:xfrm>
            <a:off x="8334169" y="2795102"/>
            <a:ext cx="4215736" cy="6108667"/>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0" name="Design Thinking"/>
          <p:cNvSpPr txBox="1"/>
          <p:nvPr>
            <p:ph type="body" idx="13"/>
          </p:nvPr>
        </p:nvSpPr>
        <p:spPr>
          <a:prstGeom prst="rect">
            <a:avLst/>
          </a:prstGeom>
        </p:spPr>
        <p:txBody>
          <a:bodyPr/>
          <a:lstStyle/>
          <a:p>
            <a:pPr/>
            <a:r>
              <a:t>Design Thinking</a:t>
            </a:r>
          </a:p>
        </p:txBody>
      </p:sp>
      <p:sp>
        <p:nvSpPr>
          <p:cNvPr id="301" name="Define - Synthesize"/>
          <p:cNvSpPr txBox="1"/>
          <p:nvPr>
            <p:ph type="title"/>
          </p:nvPr>
        </p:nvSpPr>
        <p:spPr>
          <a:prstGeom prst="rect">
            <a:avLst/>
          </a:prstGeom>
        </p:spPr>
        <p:txBody>
          <a:bodyPr/>
          <a:lstStyle>
            <a:lvl1pPr defTabSz="519937">
              <a:spcBef>
                <a:spcPts val="2400"/>
              </a:spcBef>
              <a:defRPr sz="4806"/>
            </a:lvl1pPr>
          </a:lstStyle>
          <a:p>
            <a:pPr/>
            <a:r>
              <a:t>Define - Synthesize</a:t>
            </a:r>
          </a:p>
        </p:txBody>
      </p:sp>
      <p:sp>
        <p:nvSpPr>
          <p:cNvPr id="302" name="Pick a specific user, and develop a point of view…"/>
          <p:cNvSpPr txBox="1"/>
          <p:nvPr>
            <p:ph type="body" sz="half" idx="1"/>
          </p:nvPr>
        </p:nvSpPr>
        <p:spPr>
          <a:xfrm>
            <a:off x="406400" y="2743200"/>
            <a:ext cx="12192000" cy="2245004"/>
          </a:xfrm>
          <a:prstGeom prst="rect">
            <a:avLst/>
          </a:prstGeom>
        </p:spPr>
        <p:txBody>
          <a:bodyPr/>
          <a:lstStyle/>
          <a:p>
            <a:pPr>
              <a:defRPr>
                <a:solidFill>
                  <a:srgbClr val="A6AAA9"/>
                </a:solidFill>
                <a:latin typeface="Avenir Next"/>
                <a:ea typeface="Avenir Next"/>
                <a:cs typeface="Avenir Next"/>
                <a:sym typeface="Avenir Next"/>
              </a:defRPr>
            </a:pPr>
            <a:r>
              <a:t> Pick a </a:t>
            </a:r>
            <a:r>
              <a:rPr b="1">
                <a:solidFill>
                  <a:srgbClr val="FFFFFF"/>
                </a:solidFill>
              </a:rPr>
              <a:t>specific user</a:t>
            </a:r>
            <a:r>
              <a:t>, and develop a </a:t>
            </a:r>
            <a:r>
              <a:rPr b="1">
                <a:solidFill>
                  <a:srgbClr val="FFFFFF"/>
                </a:solidFill>
              </a:rPr>
              <a:t>point of view</a:t>
            </a:r>
            <a:endParaRPr b="1"/>
          </a:p>
          <a:p>
            <a:pPr>
              <a:defRPr>
                <a:solidFill>
                  <a:srgbClr val="A6AAA9"/>
                </a:solidFill>
                <a:latin typeface="Avenir Next"/>
                <a:ea typeface="Avenir Next"/>
                <a:cs typeface="Avenir Next"/>
                <a:sym typeface="Avenir Next"/>
              </a:defRPr>
            </a:pPr>
            <a:r>
              <a:rPr b="1"/>
              <a:t> </a:t>
            </a:r>
            <a:r>
              <a:t>One method is to develop a </a:t>
            </a:r>
            <a:r>
              <a:rPr b="1">
                <a:solidFill>
                  <a:srgbClr val="FFFFFF"/>
                </a:solidFill>
              </a:rPr>
              <a:t>mad-lib</a:t>
            </a:r>
            <a:r>
              <a:rPr b="1"/>
              <a:t>:</a:t>
            </a:r>
            <a:r>
              <a:t> User X needs Y, because Z</a:t>
            </a:r>
          </a:p>
        </p:txBody>
      </p:sp>
      <p:grpSp>
        <p:nvGrpSpPr>
          <p:cNvPr id="305" name="Group"/>
          <p:cNvGrpSpPr/>
          <p:nvPr/>
        </p:nvGrpSpPr>
        <p:grpSpPr>
          <a:xfrm>
            <a:off x="7098591" y="5263964"/>
            <a:ext cx="4701606" cy="4220889"/>
            <a:chOff x="0" y="0"/>
            <a:chExt cx="4701604" cy="4220888"/>
          </a:xfrm>
        </p:grpSpPr>
        <p:sp>
          <p:nvSpPr>
            <p:cNvPr id="303" name="Rectangle"/>
            <p:cNvSpPr/>
            <p:nvPr/>
          </p:nvSpPr>
          <p:spPr>
            <a:xfrm>
              <a:off x="0" y="0"/>
              <a:ext cx="4701605" cy="4220889"/>
            </a:xfrm>
            <a:prstGeom prst="rect">
              <a:avLst/>
            </a:prstGeom>
            <a:solidFill>
              <a:srgbClr val="838787"/>
            </a:solidFill>
            <a:ln w="12700" cap="flat">
              <a:noFill/>
              <a:miter lim="400000"/>
            </a:ln>
            <a:effectLst/>
          </p:spPr>
          <p:txBody>
            <a:bodyPr wrap="square" lIns="50800" tIns="50800" rIns="50800" bIns="50800" numCol="1" anchor="ctr">
              <a:noAutofit/>
            </a:bodyP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304" name="User…"/>
            <p:cNvSpPr txBox="1"/>
            <p:nvPr/>
          </p:nvSpPr>
          <p:spPr>
            <a:xfrm>
              <a:off x="159822" y="141944"/>
              <a:ext cx="4381961" cy="3937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defTabSz="587022">
                <a:spcBef>
                  <a:spcPts val="0"/>
                </a:spcBef>
                <a:defRPr b="1" sz="2300">
                  <a:solidFill>
                    <a:srgbClr val="FFFFFF"/>
                  </a:solidFill>
                  <a:latin typeface="Avenir Next"/>
                  <a:ea typeface="Avenir Next"/>
                  <a:cs typeface="Avenir Next"/>
                  <a:sym typeface="Avenir Next"/>
                </a:defRPr>
              </a:pPr>
              <a:r>
                <a:t>User</a:t>
              </a:r>
            </a:p>
            <a:p>
              <a:pPr defTabSz="587022">
                <a:spcBef>
                  <a:spcPts val="0"/>
                </a:spcBef>
                <a:defRPr sz="2300">
                  <a:solidFill>
                    <a:srgbClr val="FFFFFF"/>
                  </a:solidFill>
                  <a:latin typeface="Avenir Next"/>
                  <a:ea typeface="Avenir Next"/>
                  <a:cs typeface="Avenir Next"/>
                  <a:sym typeface="Avenir Next"/>
                </a:defRPr>
              </a:pPr>
              <a:r>
                <a:t>9th grade girl at a new school</a:t>
              </a:r>
              <a:endParaRPr b="1"/>
            </a:p>
            <a:p>
              <a:pPr defTabSz="587022">
                <a:spcBef>
                  <a:spcPts val="0"/>
                </a:spcBef>
                <a:defRPr b="1" sz="2300">
                  <a:solidFill>
                    <a:srgbClr val="FFFFFF"/>
                  </a:solidFill>
                  <a:latin typeface="Avenir Next"/>
                  <a:ea typeface="Avenir Next"/>
                  <a:cs typeface="Avenir Next"/>
                  <a:sym typeface="Avenir Next"/>
                </a:defRPr>
              </a:pPr>
              <a:br/>
              <a:r>
                <a:t>Need</a:t>
              </a:r>
            </a:p>
            <a:p>
              <a:pPr defTabSz="587022">
                <a:spcBef>
                  <a:spcPts val="0"/>
                </a:spcBef>
                <a:defRPr sz="2300">
                  <a:solidFill>
                    <a:srgbClr val="FFFFFF"/>
                  </a:solidFill>
                  <a:latin typeface="Avenir Next"/>
                  <a:ea typeface="Avenir Next"/>
                  <a:cs typeface="Avenir Next"/>
                  <a:sym typeface="Avenir Next"/>
                </a:defRPr>
              </a:pPr>
              <a:r>
                <a:t>To feel socially accepted while eating healthy food</a:t>
              </a:r>
            </a:p>
            <a:p>
              <a:pPr defTabSz="587022">
                <a:spcBef>
                  <a:spcPts val="0"/>
                </a:spcBef>
                <a:defRPr sz="2300">
                  <a:solidFill>
                    <a:srgbClr val="FFFFFF"/>
                  </a:solidFill>
                  <a:latin typeface="Avenir Next"/>
                  <a:ea typeface="Avenir Next"/>
                  <a:cs typeface="Avenir Next"/>
                  <a:sym typeface="Avenir Next"/>
                </a:defRPr>
              </a:pPr>
            </a:p>
            <a:p>
              <a:pPr defTabSz="587022">
                <a:spcBef>
                  <a:spcPts val="0"/>
                </a:spcBef>
                <a:defRPr b="1" sz="2300">
                  <a:solidFill>
                    <a:srgbClr val="FFFFFF"/>
                  </a:solidFill>
                  <a:latin typeface="Avenir Next"/>
                  <a:ea typeface="Avenir Next"/>
                  <a:cs typeface="Avenir Next"/>
                  <a:sym typeface="Avenir Next"/>
                </a:defRPr>
              </a:pPr>
              <a:r>
                <a:t>Insight</a:t>
              </a:r>
            </a:p>
            <a:p>
              <a:pPr defTabSz="587022">
                <a:spcBef>
                  <a:spcPts val="0"/>
                </a:spcBef>
                <a:defRPr sz="2300">
                  <a:solidFill>
                    <a:srgbClr val="FFFFFF"/>
                  </a:solidFill>
                  <a:latin typeface="Avenir Next"/>
                  <a:ea typeface="Avenir Next"/>
                  <a:cs typeface="Avenir Next"/>
                  <a:sym typeface="Avenir Next"/>
                </a:defRPr>
              </a:pPr>
              <a:r>
                <a:t>In her circle, a social risk is more dangerous than a health risk</a:t>
              </a:r>
            </a:p>
          </p:txBody>
        </p:sp>
      </p:grpSp>
      <p:grpSp>
        <p:nvGrpSpPr>
          <p:cNvPr id="308" name="Group"/>
          <p:cNvGrpSpPr/>
          <p:nvPr/>
        </p:nvGrpSpPr>
        <p:grpSpPr>
          <a:xfrm>
            <a:off x="1204603" y="5263964"/>
            <a:ext cx="4701606" cy="4220889"/>
            <a:chOff x="0" y="0"/>
            <a:chExt cx="4701604" cy="4220888"/>
          </a:xfrm>
        </p:grpSpPr>
        <p:sp>
          <p:nvSpPr>
            <p:cNvPr id="306" name="Rectangle"/>
            <p:cNvSpPr/>
            <p:nvPr/>
          </p:nvSpPr>
          <p:spPr>
            <a:xfrm>
              <a:off x="0" y="0"/>
              <a:ext cx="4701605" cy="4220889"/>
            </a:xfrm>
            <a:prstGeom prst="rect">
              <a:avLst/>
            </a:prstGeom>
            <a:solidFill>
              <a:srgbClr val="838787"/>
            </a:solidFill>
            <a:ln w="12700" cap="flat">
              <a:noFill/>
              <a:miter lim="400000"/>
            </a:ln>
            <a:effectLst/>
          </p:spPr>
          <p:txBody>
            <a:bodyPr wrap="square" lIns="50800" tIns="50800" rIns="50800" bIns="50800" numCol="1" anchor="ctr">
              <a:noAutofit/>
            </a:bodyP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307" name="User…"/>
            <p:cNvSpPr txBox="1"/>
            <p:nvPr/>
          </p:nvSpPr>
          <p:spPr>
            <a:xfrm>
              <a:off x="101463" y="78444"/>
              <a:ext cx="4498679" cy="4064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27000" tIns="127000" rIns="127000" bIns="127000" numCol="1" anchor="ctr">
              <a:spAutoFit/>
            </a:bodyPr>
            <a:lstStyle/>
            <a:p>
              <a:pPr defTabSz="587022">
                <a:spcBef>
                  <a:spcPts val="0"/>
                </a:spcBef>
                <a:defRPr b="1" sz="2200">
                  <a:solidFill>
                    <a:srgbClr val="FFFFFF"/>
                  </a:solidFill>
                  <a:latin typeface="Avenir Next"/>
                  <a:ea typeface="Avenir Next"/>
                  <a:cs typeface="Avenir Next"/>
                  <a:sym typeface="Avenir Next"/>
                </a:defRPr>
              </a:pPr>
              <a:r>
                <a:t>User</a:t>
              </a:r>
            </a:p>
            <a:p>
              <a:pPr defTabSz="587022">
                <a:spcBef>
                  <a:spcPts val="0"/>
                </a:spcBef>
                <a:defRPr sz="2200">
                  <a:solidFill>
                    <a:srgbClr val="FFFFFF"/>
                  </a:solidFill>
                  <a:latin typeface="Avenir Next"/>
                  <a:ea typeface="Avenir Next"/>
                  <a:cs typeface="Avenir Next"/>
                  <a:sym typeface="Avenir Next"/>
                </a:defRPr>
              </a:pPr>
              <a:r>
                <a:t>Teenager</a:t>
              </a:r>
              <a:endParaRPr b="1"/>
            </a:p>
            <a:p>
              <a:pPr defTabSz="587022">
                <a:spcBef>
                  <a:spcPts val="0"/>
                </a:spcBef>
                <a:defRPr b="1" sz="2200">
                  <a:solidFill>
                    <a:srgbClr val="FFFFFF"/>
                  </a:solidFill>
                  <a:latin typeface="Avenir Next"/>
                  <a:ea typeface="Avenir Next"/>
                  <a:cs typeface="Avenir Next"/>
                  <a:sym typeface="Avenir Next"/>
                </a:defRPr>
              </a:pPr>
              <a:br/>
              <a:r>
                <a:t>Need</a:t>
              </a:r>
            </a:p>
            <a:p>
              <a:pPr defTabSz="587022">
                <a:spcBef>
                  <a:spcPts val="0"/>
                </a:spcBef>
                <a:defRPr sz="2200">
                  <a:solidFill>
                    <a:srgbClr val="FFFFFF"/>
                  </a:solidFill>
                  <a:latin typeface="Avenir Next"/>
                  <a:ea typeface="Avenir Next"/>
                  <a:cs typeface="Avenir Next"/>
                  <a:sym typeface="Avenir Next"/>
                </a:defRPr>
              </a:pPr>
              <a:r>
                <a:t>To eat healthy food</a:t>
              </a:r>
            </a:p>
            <a:p>
              <a:pPr defTabSz="587022">
                <a:spcBef>
                  <a:spcPts val="0"/>
                </a:spcBef>
                <a:defRPr sz="2200">
                  <a:solidFill>
                    <a:srgbClr val="FFFFFF"/>
                  </a:solidFill>
                  <a:latin typeface="Avenir Next"/>
                  <a:ea typeface="Avenir Next"/>
                  <a:cs typeface="Avenir Next"/>
                  <a:sym typeface="Avenir Next"/>
                </a:defRPr>
              </a:pPr>
            </a:p>
            <a:p>
              <a:pPr defTabSz="587022">
                <a:spcBef>
                  <a:spcPts val="0"/>
                </a:spcBef>
                <a:defRPr b="1" sz="2200">
                  <a:solidFill>
                    <a:srgbClr val="FFFFFF"/>
                  </a:solidFill>
                  <a:latin typeface="Avenir Next"/>
                  <a:ea typeface="Avenir Next"/>
                  <a:cs typeface="Avenir Next"/>
                  <a:sym typeface="Avenir Next"/>
                </a:defRPr>
              </a:pPr>
              <a:r>
                <a:t>Insight</a:t>
              </a:r>
            </a:p>
            <a:p>
              <a:pPr defTabSz="587022">
                <a:spcBef>
                  <a:spcPts val="0"/>
                </a:spcBef>
                <a:defRPr sz="2200">
                  <a:solidFill>
                    <a:srgbClr val="FFFFFF"/>
                  </a:solidFill>
                  <a:latin typeface="Avenir Next"/>
                  <a:ea typeface="Avenir Next"/>
                  <a:cs typeface="Avenir Next"/>
                  <a:sym typeface="Avenir Next"/>
                </a:defRPr>
              </a:pPr>
              <a:r>
                <a:t>Certain nutrients are necessary for physical and cognitive health and development</a:t>
              </a:r>
            </a:p>
          </p:txBody>
        </p:sp>
      </p:grpSp>
      <p:sp>
        <p:nvSpPr>
          <p:cNvPr id="309" name="Arrow"/>
          <p:cNvSpPr/>
          <p:nvPr/>
        </p:nvSpPr>
        <p:spPr>
          <a:xfrm>
            <a:off x="5867400" y="6618527"/>
            <a:ext cx="1270000" cy="1270001"/>
          </a:xfrm>
          <a:prstGeom prst="rightArrow">
            <a:avLst>
              <a:gd name="adj1" fmla="val 32000"/>
              <a:gd name="adj2" fmla="val 64000"/>
            </a:avLst>
          </a:prstGeom>
          <a:solidFill>
            <a:schemeClr val="accent1"/>
          </a:solidFill>
          <a:ln w="12700">
            <a:miter lim="400000"/>
          </a:ln>
        </p:spPr>
        <p:txBody>
          <a:bodyPr lIns="50800" tIns="50800" rIns="50800" bIns="50800" anchor="ctr"/>
          <a:lstStyle/>
          <a:p>
            <a:pPr algn="ctr">
              <a:lnSpc>
                <a:spcPct val="80000"/>
              </a:lnSpc>
              <a:spcBef>
                <a:spcPts val="0"/>
              </a:spcBef>
              <a:defRPr cap="all" sz="2800">
                <a:solidFill>
                  <a:srgbClr val="FFFFFF"/>
                </a:solidFill>
                <a:latin typeface="+mn-lt"/>
                <a:ea typeface="+mn-ea"/>
                <a:cs typeface="+mn-cs"/>
                <a:sym typeface="DIN Condensed"/>
              </a:defRPr>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8" presetID="22" grpId="2" fill="hold">
                                  <p:stCondLst>
                                    <p:cond delay="0"/>
                                  </p:stCondLst>
                                  <p:iterate type="el" backwards="0">
                                    <p:tmAbs val="0"/>
                                  </p:iterate>
                                  <p:childTnLst>
                                    <p:set>
                                      <p:cBhvr>
                                        <p:cTn id="10" fill="hold"/>
                                        <p:tgtEl>
                                          <p:spTgt spid="309"/>
                                        </p:tgtEl>
                                        <p:attrNameLst>
                                          <p:attrName>style.visibility</p:attrName>
                                        </p:attrNameLst>
                                      </p:cBhvr>
                                      <p:to>
                                        <p:strVal val="visible"/>
                                      </p:to>
                                    </p:set>
                                    <p:animEffect filter="wipe(left)" transition="in">
                                      <p:cBhvr>
                                        <p:cTn id="11" dur="1000"/>
                                        <p:tgtEl>
                                          <p:spTgt spid="309"/>
                                        </p:tgtEl>
                                      </p:cBhvr>
                                    </p:animEffect>
                                  </p:childTnLst>
                                </p:cTn>
                              </p:par>
                            </p:childTnLst>
                          </p:cTn>
                        </p:par>
                        <p:par>
                          <p:cTn id="12" fill="hold">
                            <p:stCondLst>
                              <p:cond delay="1000"/>
                            </p:stCondLst>
                            <p:childTnLst>
                              <p:par>
                                <p:cTn id="13" presetClass="entr" nodeType="afterEffect" presetSubtype="8" presetID="22" grpId="3" fill="hold">
                                  <p:stCondLst>
                                    <p:cond delay="0"/>
                                  </p:stCondLst>
                                  <p:iterate type="el" backwards="0">
                                    <p:tmAbs val="0"/>
                                  </p:iterate>
                                  <p:childTnLst>
                                    <p:set>
                                      <p:cBhvr>
                                        <p:cTn id="14" fill="hold"/>
                                        <p:tgtEl>
                                          <p:spTgt spid="305"/>
                                        </p:tgtEl>
                                        <p:attrNameLst>
                                          <p:attrName>style.visibility</p:attrName>
                                        </p:attrNameLst>
                                      </p:cBhvr>
                                      <p:to>
                                        <p:strVal val="visible"/>
                                      </p:to>
                                    </p:set>
                                    <p:animEffect filter="wipe(left)" transition="in">
                                      <p:cBhvr>
                                        <p:cTn id="15" dur="1000"/>
                                        <p:tgtEl>
                                          <p:spTgt spid="3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05" grpId="3"/>
      <p:bldP build="whole" bldLvl="1" animBg="1" rev="0" advAuto="0" spid="308" grpId="1"/>
      <p:bldP build="whole" bldLvl="1" animBg="1" rev="0" advAuto="0" spid="309" grpId="2"/>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3" name="Design Thinking"/>
          <p:cNvSpPr txBox="1"/>
          <p:nvPr>
            <p:ph type="body" idx="13"/>
          </p:nvPr>
        </p:nvSpPr>
        <p:spPr>
          <a:prstGeom prst="rect">
            <a:avLst/>
          </a:prstGeom>
        </p:spPr>
        <p:txBody>
          <a:bodyPr/>
          <a:lstStyle/>
          <a:p>
            <a:pPr/>
            <a:r>
              <a:t>Design Thinking</a:t>
            </a:r>
          </a:p>
        </p:txBody>
      </p:sp>
      <p:sp>
        <p:nvSpPr>
          <p:cNvPr id="314" name="Ideate"/>
          <p:cNvSpPr txBox="1"/>
          <p:nvPr>
            <p:ph type="title"/>
          </p:nvPr>
        </p:nvSpPr>
        <p:spPr>
          <a:prstGeom prst="rect">
            <a:avLst/>
          </a:prstGeom>
        </p:spPr>
        <p:txBody>
          <a:bodyPr/>
          <a:lstStyle>
            <a:lvl1pPr defTabSz="519937">
              <a:spcBef>
                <a:spcPts val="2400"/>
              </a:spcBef>
              <a:defRPr sz="4806"/>
            </a:lvl1pPr>
          </a:lstStyle>
          <a:p>
            <a:pPr/>
            <a:r>
              <a:t>Ideate</a:t>
            </a:r>
          </a:p>
        </p:txBody>
      </p:sp>
      <p:sp>
        <p:nvSpPr>
          <p:cNvPr id="315" name="Back in flare mode; brainstorm to generate ideas…"/>
          <p:cNvSpPr txBox="1"/>
          <p:nvPr>
            <p:ph type="body" idx="1"/>
          </p:nvPr>
        </p:nvSpPr>
        <p:spPr>
          <a:xfrm>
            <a:off x="406400" y="2743200"/>
            <a:ext cx="12192000" cy="4725308"/>
          </a:xfrm>
          <a:prstGeom prst="rect">
            <a:avLst/>
          </a:prstGeom>
        </p:spPr>
        <p:txBody>
          <a:bodyPr/>
          <a:lstStyle/>
          <a:p>
            <a:pPr defTabSz="420624">
              <a:spcBef>
                <a:spcPts val="2000"/>
              </a:spcBef>
              <a:defRPr sz="2448">
                <a:solidFill>
                  <a:srgbClr val="A6AAA9"/>
                </a:solidFill>
                <a:latin typeface="Avenir Next"/>
                <a:ea typeface="Avenir Next"/>
                <a:cs typeface="Avenir Next"/>
                <a:sym typeface="Avenir Next"/>
              </a:defRPr>
            </a:pPr>
            <a:r>
              <a:t> Back in flare mode; </a:t>
            </a:r>
            <a:r>
              <a:t>brainstorm to generate ideas</a:t>
            </a:r>
          </a:p>
          <a:p>
            <a:pPr lvl="1" marL="551596" indent="-387004" defTabSz="420624">
              <a:spcBef>
                <a:spcPts val="2000"/>
              </a:spcBef>
              <a:defRPr sz="2016">
                <a:solidFill>
                  <a:srgbClr val="A6AAA9"/>
                </a:solidFill>
                <a:latin typeface="Avenir Next"/>
                <a:ea typeface="Avenir Next"/>
                <a:cs typeface="Avenir Next"/>
                <a:sym typeface="Avenir Next"/>
              </a:defRPr>
            </a:pPr>
            <a:r>
              <a:t>Defer</a:t>
            </a:r>
            <a:r>
              <a:t> </a:t>
            </a:r>
            <a:r>
              <a:t>judgment</a:t>
            </a:r>
            <a:endParaRPr i="1"/>
          </a:p>
          <a:p>
            <a:pPr lvl="1" marL="551596" indent="-387004" defTabSz="420624">
              <a:spcBef>
                <a:spcPts val="2000"/>
              </a:spcBef>
              <a:defRPr sz="2016">
                <a:solidFill>
                  <a:srgbClr val="A6AAA9"/>
                </a:solidFill>
                <a:latin typeface="Avenir Next"/>
                <a:ea typeface="Avenir Next"/>
                <a:cs typeface="Avenir Next"/>
                <a:sym typeface="Avenir Next"/>
              </a:defRPr>
            </a:pPr>
            <a:r>
              <a:t>Go for </a:t>
            </a:r>
            <a:r>
              <a:t>volume</a:t>
            </a:r>
            <a:r>
              <a:t> (# of ideas)</a:t>
            </a:r>
            <a:endParaRPr i="1"/>
          </a:p>
          <a:p>
            <a:pPr lvl="1" marL="551596" indent="-387004" defTabSz="420624">
              <a:spcBef>
                <a:spcPts val="2000"/>
              </a:spcBef>
              <a:defRPr sz="2016">
                <a:solidFill>
                  <a:srgbClr val="A6AAA9"/>
                </a:solidFill>
                <a:latin typeface="Avenir Next"/>
                <a:ea typeface="Avenir Next"/>
                <a:cs typeface="Avenir Next"/>
                <a:sym typeface="Avenir Next"/>
              </a:defRPr>
            </a:pPr>
            <a:r>
              <a:t>One conversation </a:t>
            </a:r>
            <a:r>
              <a:t>at a time</a:t>
            </a:r>
            <a:endParaRPr i="1"/>
          </a:p>
          <a:p>
            <a:pPr lvl="1" marL="551596" indent="-387004" defTabSz="420624">
              <a:spcBef>
                <a:spcPts val="2000"/>
              </a:spcBef>
              <a:defRPr sz="2016">
                <a:solidFill>
                  <a:srgbClr val="A6AAA9"/>
                </a:solidFill>
                <a:latin typeface="Avenir Next"/>
                <a:ea typeface="Avenir Next"/>
                <a:cs typeface="Avenir Next"/>
                <a:sym typeface="Avenir Next"/>
              </a:defRPr>
            </a:pPr>
            <a:r>
              <a:t>Be </a:t>
            </a:r>
            <a:r>
              <a:t>visual</a:t>
            </a:r>
            <a:endParaRPr i="1"/>
          </a:p>
          <a:p>
            <a:pPr lvl="1" marL="551596" indent="-387004" defTabSz="420624">
              <a:spcBef>
                <a:spcPts val="2000"/>
              </a:spcBef>
              <a:defRPr sz="2016">
                <a:solidFill>
                  <a:srgbClr val="A6AAA9"/>
                </a:solidFill>
                <a:latin typeface="Avenir Next"/>
                <a:ea typeface="Avenir Next"/>
                <a:cs typeface="Avenir Next"/>
                <a:sym typeface="Avenir Next"/>
              </a:defRPr>
            </a:pPr>
            <a:r>
              <a:t>Headline</a:t>
            </a:r>
            <a:endParaRPr i="1"/>
          </a:p>
          <a:p>
            <a:pPr lvl="1" marL="551596" indent="-387004" defTabSz="420624">
              <a:spcBef>
                <a:spcPts val="2000"/>
              </a:spcBef>
              <a:defRPr sz="2016">
                <a:solidFill>
                  <a:srgbClr val="A6AAA9"/>
                </a:solidFill>
                <a:latin typeface="Avenir Next"/>
                <a:ea typeface="Avenir Next"/>
                <a:cs typeface="Avenir Next"/>
                <a:sym typeface="Avenir Next"/>
              </a:defRPr>
            </a:pPr>
            <a:r>
              <a:t>Build on ideas of others (“yes and”)</a:t>
            </a:r>
            <a:endParaRPr i="1"/>
          </a:p>
          <a:p>
            <a:pPr lvl="1" marL="551596" indent="-387004" defTabSz="420624">
              <a:spcBef>
                <a:spcPts val="2000"/>
              </a:spcBef>
              <a:defRPr sz="2016">
                <a:solidFill>
                  <a:srgbClr val="A6AAA9"/>
                </a:solidFill>
                <a:latin typeface="Avenir Next"/>
                <a:ea typeface="Avenir Next"/>
                <a:cs typeface="Avenir Next"/>
                <a:sym typeface="Avenir Next"/>
              </a:defRPr>
            </a:pPr>
            <a:r>
              <a:t>Encourage </a:t>
            </a:r>
            <a:r>
              <a:t>wild ideas</a:t>
            </a:r>
          </a:p>
        </p:txBody>
      </p:sp>
      <p:sp>
        <p:nvSpPr>
          <p:cNvPr id="316" name="“The best way to get a good idea is to get a lot of ideas.”…"/>
          <p:cNvSpPr txBox="1"/>
          <p:nvPr/>
        </p:nvSpPr>
        <p:spPr>
          <a:xfrm>
            <a:off x="935735" y="8132623"/>
            <a:ext cx="10117329" cy="111760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a:lnSpc>
                <a:spcPct val="80000"/>
              </a:lnSpc>
              <a:spcBef>
                <a:spcPts val="0"/>
              </a:spcBef>
              <a:defRPr cap="all" sz="4000">
                <a:solidFill>
                  <a:srgbClr val="FFFFFF"/>
                </a:solidFill>
                <a:latin typeface="+mn-lt"/>
                <a:ea typeface="+mn-ea"/>
                <a:cs typeface="+mn-cs"/>
                <a:sym typeface="DIN Condensed"/>
              </a:defRPr>
            </a:pPr>
            <a:r>
              <a:t>“The best way to get a good idea is to get a lot of ideas.” </a:t>
            </a:r>
          </a:p>
          <a:p>
            <a:pPr>
              <a:lnSpc>
                <a:spcPct val="80000"/>
              </a:lnSpc>
              <a:spcBef>
                <a:spcPts val="0"/>
              </a:spcBef>
              <a:defRPr cap="all" sz="4000">
                <a:solidFill>
                  <a:srgbClr val="FFFFFF"/>
                </a:solidFill>
                <a:latin typeface="+mn-lt"/>
                <a:ea typeface="+mn-ea"/>
                <a:cs typeface="+mn-cs"/>
                <a:sym typeface="DIN Condensed"/>
              </a:defRPr>
            </a:pPr>
            <a:r>
              <a:t>– Linus Pauling, Nobel Prize Chemist</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